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052736"/>
            <a:ext cx="54005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endParaRPr lang="ru-RU" sz="4000" dirty="0" smtClean="0"/>
          </a:p>
          <a:p>
            <a:pPr algn="r" fontAlgn="base"/>
            <a:endParaRPr lang="ru-RU" sz="4000" dirty="0" smtClean="0"/>
          </a:p>
          <a:p>
            <a:pPr algn="r" fontAlgn="base"/>
            <a:r>
              <a:rPr lang="ru-RU" sz="4000" dirty="0" smtClean="0"/>
              <a:t>Задания 26 – 31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89844"/>
            <a:ext cx="867645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2. Перечень требований к уровню подготовки выпускников,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достижение которых проверяется на едином государственном экзамене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английскому языку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Перечень требований к уровню подготовки выпускников, достижение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которых проверяется на ЕГЭ по английскому языку, составлен на основе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требований к уровню подготовки выпускников с учетом обязательного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минимума содержания основных образовательных программ.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3.4.4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Использовать следующие аффиксы для образования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глаголов: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re-, dis-, mis-; -ize/ise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3.4.5 Использовать следующие аффиксы для образования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существительных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/or, 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ness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-ship, 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sion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tion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ance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ence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ment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ity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3.4.6 Использовать следующие аффиксы для образования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прилагательных: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y, 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ful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-al, 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/an, 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ous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ible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/able, -less, 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ive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inter-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3.4.7 Использовать суффикс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для образования наречий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3.4.8 Использовать отрицательные префиксы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-/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 rot="10800000" flipV="1">
            <a:off x="395536" y="941821"/>
            <a:ext cx="874846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лгоритм действий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Прочитать все предложение и внимательно посмотреть, что окружает пропуск. На основании окружения делать выводы 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частеречной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принадлежности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Желательно еще перевести, чтобы быть точно уверенным в части речи и смысле слова (он, то есть смысл, может оказаться прямо противоположным, тогда нам потребуется отрицательная приставка или суффикс).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необходимое слово неизвестно, воспользуемся таблицей суффиксов и приставок.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Проверить орфографию!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Перенести ответы в бланк ЗАГЛАВНЫМИ буквами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34992"/>
            <a:ext cx="85951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6181A"/>
                </a:solidFill>
                <a:effectLst/>
                <a:latin typeface="Roboto"/>
                <a:ea typeface="Times New Roman" pitchFamily="18" charset="0"/>
                <a:cs typeface="Times New Roman" pitchFamily="18" charset="0"/>
              </a:rPr>
              <a:t>Лайфхаки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ea typeface="Times New Roman" pitchFamily="18" charset="0"/>
                <a:cs typeface="Times New Roman" pitchFamily="18" charset="0"/>
              </a:rPr>
              <a:t>А вот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ea typeface="Times New Roman" pitchFamily="18" charset="0"/>
                <a:cs typeface="Times New Roman" pitchFamily="18" charset="0"/>
              </a:rPr>
              <a:t>подсказки, которые помогут сделать вывод о нужной части речи: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187575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Существительное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 самом начале предложения перед сказуемым (________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sign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character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RUDE)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прилагательного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(She has a very pleasant ________.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PERSONAL)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существительного в притяжательном падеже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everyone’s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_____________. RESPONSIBLE)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артикля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(I love autumn because of the _________ of its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coour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RICH).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предлога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(People complain about the lack of ____________.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CREATIVE)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местоимения (I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love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_________. BEAUTIFUL)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числительного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(There were more than 1000 _________.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COMPETE)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образовываете существительное, важно объяснить себе,  в единственном или множественном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оно стоит. Это можно понять по артиклю (неопределенный артикль “а” будет перед существительным в единственном числе), форме глагола (отсутствие или наличие окончания -(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настоящем времени) и местоимениям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that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будут указывать на единственное число,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these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those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some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на множественное).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/>
              <a:t>Глагол</a:t>
            </a:r>
            <a:endParaRPr lang="ru-RU" dirty="0" smtClean="0"/>
          </a:p>
          <a:p>
            <a:r>
              <a:rPr lang="ru-RU" dirty="0" smtClean="0"/>
              <a:t>После существительного в роли подлежащего (</a:t>
            </a:r>
            <a:r>
              <a:rPr lang="en-US" dirty="0" smtClean="0"/>
              <a:t>Travel _______ the mind. BROAD)</a:t>
            </a:r>
          </a:p>
          <a:p>
            <a:r>
              <a:rPr lang="ru-RU" dirty="0" smtClean="0"/>
              <a:t>В начале повелительного предложения (</a:t>
            </a:r>
            <a:r>
              <a:rPr lang="en-US" dirty="0" smtClean="0"/>
              <a:t>Let’s _________ and make a conclusion. SUMMARY)</a:t>
            </a:r>
          </a:p>
          <a:p>
            <a:r>
              <a:rPr lang="ru-RU" dirty="0" smtClean="0"/>
              <a:t>После вспомогательного глагола (</a:t>
            </a:r>
            <a:r>
              <a:rPr lang="en-US" dirty="0" smtClean="0"/>
              <a:t>We will _______ all your dreams. REAL)</a:t>
            </a:r>
          </a:p>
          <a:p>
            <a:r>
              <a:rPr lang="ru-RU" dirty="0" smtClean="0"/>
              <a:t>После частицы </a:t>
            </a:r>
            <a:r>
              <a:rPr lang="en-US" dirty="0" smtClean="0"/>
              <a:t>to (We are going to _________ it.  FULFILLMENT)</a:t>
            </a:r>
          </a:p>
          <a:p>
            <a:pPr fontAlgn="base"/>
            <a:r>
              <a:rPr lang="ru-RU" b="1" dirty="0" smtClean="0"/>
              <a:t>Прилагательное</a:t>
            </a:r>
            <a:endParaRPr lang="ru-RU" dirty="0" smtClean="0"/>
          </a:p>
          <a:p>
            <a:r>
              <a:rPr lang="ru-RU" dirty="0" smtClean="0"/>
              <a:t>Перед существительным и обычно после артикля (</a:t>
            </a:r>
            <a:r>
              <a:rPr lang="en-US" dirty="0" smtClean="0"/>
              <a:t>It was a _______ road. DIFFICULTY), </a:t>
            </a:r>
            <a:r>
              <a:rPr lang="ru-RU" dirty="0" smtClean="0"/>
              <a:t>после другого прилагательного (</a:t>
            </a:r>
            <a:r>
              <a:rPr lang="en-US" dirty="0" smtClean="0"/>
              <a:t>My brother likes wearing big ______ trousers. BAG) </a:t>
            </a:r>
            <a:r>
              <a:rPr lang="ru-RU" dirty="0" smtClean="0"/>
              <a:t>или после предлога (</a:t>
            </a:r>
            <a:r>
              <a:rPr lang="en-US" dirty="0" smtClean="0"/>
              <a:t>Everything is ready for __________ elections. PRESIDENT)</a:t>
            </a:r>
          </a:p>
          <a:p>
            <a:r>
              <a:rPr lang="ru-RU" dirty="0" smtClean="0"/>
              <a:t>Как составное именное сказуемое после глагола-связки быть (</a:t>
            </a:r>
            <a:r>
              <a:rPr lang="en-US" dirty="0" smtClean="0"/>
              <a:t>It was </a:t>
            </a:r>
            <a:r>
              <a:rPr lang="en-US" dirty="0" err="1" smtClean="0"/>
              <a:t>absoutely</a:t>
            </a:r>
            <a:r>
              <a:rPr lang="en-US" dirty="0" smtClean="0"/>
              <a:t> _______. TASTE) </a:t>
            </a:r>
            <a:r>
              <a:rPr lang="ru-RU" dirty="0" smtClean="0"/>
              <a:t>или после другого глагола (</a:t>
            </a:r>
            <a:r>
              <a:rPr lang="en-US" dirty="0" smtClean="0"/>
              <a:t>The food looks __________. TASTE)</a:t>
            </a:r>
          </a:p>
          <a:p>
            <a:pPr fontAlgn="base"/>
            <a:r>
              <a:rPr lang="ru-RU" b="1" dirty="0" smtClean="0"/>
              <a:t>Наречие</a:t>
            </a:r>
            <a:endParaRPr lang="ru-RU" dirty="0" smtClean="0"/>
          </a:p>
          <a:p>
            <a:r>
              <a:rPr lang="ru-RU" dirty="0" smtClean="0"/>
              <a:t>После глагола (</a:t>
            </a:r>
            <a:r>
              <a:rPr lang="en-US" dirty="0" smtClean="0"/>
              <a:t>We arrived ________ on the shore. SAFE)</a:t>
            </a:r>
          </a:p>
          <a:p>
            <a:r>
              <a:rPr lang="ru-RU" dirty="0" smtClean="0"/>
              <a:t>В начале предложения как вводное слово (____________, </a:t>
            </a:r>
            <a:r>
              <a:rPr lang="en-US" dirty="0" smtClean="0"/>
              <a:t>we were lost. OBVIOUS)</a:t>
            </a:r>
          </a:p>
          <a:p>
            <a:r>
              <a:rPr lang="ru-RU" dirty="0" smtClean="0"/>
              <a:t>Перед прилагательным (</a:t>
            </a:r>
            <a:r>
              <a:rPr lang="en-US" dirty="0" smtClean="0"/>
              <a:t>He was ___________ right. ABSOLUTE)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4languagetutors.ru/wp-content/uploads/2017/06/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056784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4languagetutors.ru/wp-content/uploads/2017/06/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153150" cy="6581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Auckland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26.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Auckland is the largest and most populous city in New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Zealand. The __________________ of Auckland is getting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close to 1.4 million residents.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POPULATE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It is __________________ situated in the North Island of the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country, between the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Waitakere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Ranges and the Hauraki Gulf.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CONVENIENT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28.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city enjoys an oceanic climate, which is__________________ to the climate in most of Europe.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COMPARE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29.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Nothing can __________________ you about Auckland, which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 why it is a popular destination for numerous immigrants to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New Zealand.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APPOINT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30.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Expats have an overall good experience when staying in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Auckland. Most expats find it very easy to communicate with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locals, who are very __________________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.FRIEND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31.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Another positive thing about Auckland is the amount of nature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 free space, which is appreciated a lot, especially by those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coming from more densely inhabited __________________.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LOCATE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нига: &quot;Тематический тренажер по английскому языку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2952328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428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8</cp:revision>
  <dcterms:created xsi:type="dcterms:W3CDTF">2020-05-12T13:51:22Z</dcterms:created>
  <dcterms:modified xsi:type="dcterms:W3CDTF">2020-05-19T03:07:54Z</dcterms:modified>
</cp:coreProperties>
</file>