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72" r:id="rId5"/>
    <p:sldId id="257" r:id="rId6"/>
    <p:sldId id="260" r:id="rId7"/>
    <p:sldId id="271" r:id="rId8"/>
    <p:sldId id="259" r:id="rId9"/>
    <p:sldId id="261" r:id="rId10"/>
    <p:sldId id="262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8AE5-FD9C-487B-8D2E-F5D8C407A915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C182-D549-45A5-8676-3AE7234E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0763" y="1052736"/>
            <a:ext cx="41649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Общение   без </a:t>
            </a:r>
          </a:p>
          <a:p>
            <a:pPr algn="ctr"/>
            <a:r>
              <a:rPr lang="ru-RU" sz="4000" b="1" dirty="0" smtClean="0">
                <a:latin typeface="Georgia" pitchFamily="18" charset="0"/>
              </a:rPr>
              <a:t> конфликтов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76470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2. Не переходите на личности и не оскорбляйте.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1324596006_mediation0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2362200"/>
            <a:ext cx="6912768" cy="416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460432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3299" y="260648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3.По настоящему работайте над решением проблемы. Предлагайте множество решений конфликта, пока не достигните соглашения, которое устроит вас обоих.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684076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460432" y="61653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26876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4.Закончите на позитивной ноте.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597666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263162" y="6191210"/>
            <a:ext cx="5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Georgia" pitchFamily="18" charset="0"/>
              </a:rPr>
              <a:t>Компромисс</a:t>
            </a:r>
            <a:r>
              <a:rPr lang="ru-RU" sz="2800" dirty="0" smtClean="0">
                <a:latin typeface="Georgia" pitchFamily="18" charset="0"/>
              </a:rPr>
              <a:t> – согласие на основе взаимных уступок. </a:t>
            </a:r>
          </a:p>
          <a:p>
            <a:pPr algn="just"/>
            <a:r>
              <a:rPr lang="ru-RU" sz="2800" dirty="0">
                <a:latin typeface="Georgia" pitchFamily="18" charset="0"/>
              </a:rPr>
              <a:t>	</a:t>
            </a:r>
            <a:r>
              <a:rPr lang="ru-RU" sz="2800" dirty="0" smtClean="0">
                <a:latin typeface="Georgia" pitchFamily="18" charset="0"/>
              </a:rPr>
              <a:t>Человек может идти на него сознательно, выражая этой уступкой уважение к своему оппоненту. </a:t>
            </a:r>
          </a:p>
          <a:p>
            <a:pPr algn="just"/>
            <a:r>
              <a:rPr lang="ru-RU" sz="2800" dirty="0">
                <a:latin typeface="Georgia" pitchFamily="18" charset="0"/>
              </a:rPr>
              <a:t>	</a:t>
            </a:r>
            <a:r>
              <a:rPr lang="ru-RU" sz="2800" dirty="0" smtClean="0">
                <a:latin typeface="Georgia" pitchFamily="18" charset="0"/>
              </a:rPr>
              <a:t>Тот, кто не боится идти на компромисс, чаще выходит из конфликта.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83671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Упражнение «Мостик».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056784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112542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Правила разрешения споров: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1.Не говорите сразу с возбужденным человеком;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2. Постарайтесь «встать на его место», посмотреть на его проблему его глазами;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70892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3. Умейте заставить себя замолчать, когда вас задевают в мелкой ссоре;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5730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4. Не скрывайте доброго отношения к человеку, с которым вступаете в конфликт;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Georgia" pitchFamily="18" charset="0"/>
              </a:rPr>
              <a:t>5. Прежде чем сказать человеку неприятное слово, постарайтесь создать доброжелательную атмосферу, отметьте хорошие дела и поступки этого человека.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6696744" cy="403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388424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9087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Игра «Необитаемый остров»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20080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533439" y="6228020"/>
            <a:ext cx="50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836712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Georgia" pitchFamily="18" charset="0"/>
              </a:rPr>
              <a:t>	«Если ты хочешь, чтобы вокруг тебя были хорошие, добрые люди, попробуй относиться к ним внимательно, ласково, вежливо – увидишь, что все станут лучше. Все в жизни зависит от тебя самого, поверь мне….»</a:t>
            </a:r>
          </a:p>
          <a:p>
            <a:pPr algn="just"/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                                                                                                              						М.Горький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20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/>
              <a:t>Цель занятия</a:t>
            </a:r>
            <a:r>
              <a:rPr lang="ru-RU" sz="4400" dirty="0" smtClean="0"/>
              <a:t>: изучить основы и правила бесконфликтного общения и отработать  их на практике.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/>
              <a:t>Конфликт</a:t>
            </a:r>
            <a:r>
              <a:rPr lang="ru-RU" sz="4400" dirty="0" smtClean="0"/>
              <a:t> – (от лат.</a:t>
            </a:r>
            <a:r>
              <a:rPr lang="en-US" sz="4400" dirty="0" err="1" smtClean="0"/>
              <a:t>conflictus</a:t>
            </a:r>
            <a:r>
              <a:rPr lang="ru-RU" sz="4400" dirty="0" smtClean="0"/>
              <a:t> – столкновение), </a:t>
            </a:r>
            <a:r>
              <a:rPr lang="ru-RU" sz="3600" dirty="0" smtClean="0"/>
              <a:t>согласно толковому словарю, трудноразрешимое противоречие, связанное с противоборством и острыми эмоциональными переживаниями.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4868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Причины конфликтов:</a:t>
            </a:r>
            <a:endParaRPr lang="ru-RU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419428" y="130185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1. Противоречия между интересами, взглядами.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19428" y="210153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2. Противоборство между лидерами, между отдельными группами в коллективе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39152" y="2921928"/>
            <a:ext cx="660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3. Особенности темперамента, восприятия, убеждений.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5609" y="376353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4. Ошибки в общении (неумение слушать, правильно задавать вопросы, проявить умение сопереживать чувствам собеседника), реагировать на критику).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04448" y="63093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88669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81843"/>
            <a:ext cx="74888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Ситуация №1 </a:t>
            </a:r>
          </a:p>
          <a:p>
            <a:endParaRPr lang="ru-RU" sz="2800" b="1" dirty="0" smtClean="0"/>
          </a:p>
          <a:p>
            <a:r>
              <a:rPr lang="ru-RU" dirty="0" smtClean="0"/>
              <a:t> </a:t>
            </a:r>
            <a:r>
              <a:rPr lang="ru-RU" sz="2400" dirty="0"/>
              <a:t>Один ученик говорит другому: «Я никогда не буду сидеть с тобой за одной партой: разляжешься, как слон, а мне неудобно писать! ». Другой отвечает ... </a:t>
            </a:r>
            <a:r>
              <a:rPr lang="ru-RU" sz="2400" dirty="0" smtClean="0"/>
              <a:t>(назовите вариант ответа). </a:t>
            </a:r>
            <a:r>
              <a:rPr lang="ru-RU" sz="2400" dirty="0"/>
              <a:t>Прокомментируйте ситуацию.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76456" y="63093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Ситуация №2:</a:t>
            </a:r>
          </a:p>
          <a:p>
            <a:pPr algn="just"/>
            <a:r>
              <a:rPr lang="ru-RU" sz="2800" dirty="0"/>
              <a:t>Идет урок, учащиеся выполняют задания. Вдруг один ученик начинает стучать ручкой по парте. Учитель делает замечание: «Сергей, не стучи, пожалуйста, по парте, выполняй задания». Сергей отвечает: «Почему опять я? Опять крайний! Вы что, видели? </a:t>
            </a:r>
            <a:r>
              <a:rPr lang="ru-RU" sz="2800" dirty="0" smtClean="0"/>
              <a:t>».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- Какая реакция учителя на слова Сергея?</a:t>
            </a:r>
          </a:p>
          <a:p>
            <a:pPr algn="just"/>
            <a:r>
              <a:rPr lang="ru-RU" sz="2800" dirty="0"/>
              <a:t>- Как бы вы </a:t>
            </a:r>
            <a:r>
              <a:rPr lang="ru-RU" sz="2800" dirty="0" smtClean="0"/>
              <a:t>поступили в  </a:t>
            </a:r>
            <a:r>
              <a:rPr lang="ru-RU" sz="2800" dirty="0"/>
              <a:t>этой ситуации?</a:t>
            </a:r>
          </a:p>
          <a:p>
            <a:endParaRPr lang="ru-RU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Ситуация №3:</a:t>
            </a:r>
          </a:p>
          <a:p>
            <a:endParaRPr lang="ru-RU" sz="2800" b="1" dirty="0" smtClean="0"/>
          </a:p>
          <a:p>
            <a:pPr algn="just"/>
            <a:r>
              <a:rPr lang="ru-RU" sz="2800" dirty="0"/>
              <a:t>Мама пришла с работы и говорит дочери: «Сколько можно говорить? Убери за собой, </a:t>
            </a:r>
            <a:r>
              <a:rPr lang="ru-RU" sz="2800" dirty="0" smtClean="0"/>
              <a:t>разбросала </a:t>
            </a:r>
            <a:r>
              <a:rPr lang="ru-RU" sz="2800" dirty="0"/>
              <a:t>все, словно смерч пронесся в квартире! Не девушка, а несчастье какое-то! Говоришь, а ей, как об стену горохом</a:t>
            </a:r>
            <a:r>
              <a:rPr lang="ru-RU" sz="2800" dirty="0" smtClean="0"/>
              <a:t>!».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- Какова реакция девушки?</a:t>
            </a:r>
          </a:p>
          <a:p>
            <a:pPr algn="just"/>
            <a:r>
              <a:rPr lang="ru-RU" sz="2800" dirty="0"/>
              <a:t>- Как бы вы </a:t>
            </a:r>
            <a:r>
              <a:rPr lang="ru-RU" sz="2800" dirty="0" smtClean="0"/>
              <a:t>поступили на </a:t>
            </a:r>
            <a:r>
              <a:rPr lang="ru-RU" sz="2800" dirty="0"/>
              <a:t>месте мамы?</a:t>
            </a:r>
          </a:p>
          <a:p>
            <a:pPr algn="just"/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460432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83026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8367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вежливость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8367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Franklin Gothic Heavy" pitchFamily="34" charset="0"/>
              </a:rPr>
              <a:t>любовь</a:t>
            </a:r>
            <a:endParaRPr lang="ru-RU" sz="2800" dirty="0"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доверие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4847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eorgia" pitchFamily="18" charset="0"/>
              </a:rPr>
              <a:t>доброжелательность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34888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уважение</a:t>
            </a:r>
            <a:endParaRPr lang="ru-RU" sz="3200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5649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Franklin Gothic Medium Cond" pitchFamily="34" charset="0"/>
              </a:rPr>
              <a:t>внимательность</a:t>
            </a:r>
            <a:endParaRPr lang="ru-RU" sz="2800" b="1" dirty="0">
              <a:latin typeface="Franklin Gothic Medium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21297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смелость</a:t>
            </a:r>
            <a:endParaRPr lang="ru-RU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0770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прощение</a:t>
            </a:r>
            <a:endParaRPr lang="ru-RU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460432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0429181_5afd4a0cfed2866c8c29ac83b152f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69269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Правила управления конфликтом</a:t>
            </a:r>
          </a:p>
          <a:p>
            <a:r>
              <a:rPr lang="ru-RU" sz="2400" dirty="0" smtClean="0"/>
              <a:t>1.Не прерывайте. Слушайте. </a:t>
            </a:r>
          </a:p>
        </p:txBody>
      </p:sp>
      <p:pic>
        <p:nvPicPr>
          <p:cNvPr id="14" name="Рисунок 1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7416824" cy="449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853244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439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35</cp:revision>
  <dcterms:created xsi:type="dcterms:W3CDTF">2014-02-27T14:28:44Z</dcterms:created>
  <dcterms:modified xsi:type="dcterms:W3CDTF">2014-03-22T16:42:15Z</dcterms:modified>
</cp:coreProperties>
</file>