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горьев Юрий" initials="ГЮ" lastIdx="1" clrIdx="0">
    <p:extLst>
      <p:ext uri="{19B8F6BF-5375-455C-9EA6-DF929625EA0E}">
        <p15:presenceInfo xmlns:p15="http://schemas.microsoft.com/office/powerpoint/2012/main" userId="Григорьев Юр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6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9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1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2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9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69D80-17A0-4CC0-9413-426B51A5F04E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0BE9-D982-400C-BC34-6552F2B3F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7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10" Type="http://schemas.openxmlformats.org/officeDocument/2006/relationships/image" Target="../media/image39.emf"/><Relationship Id="rId4" Type="http://schemas.microsoft.com/office/2007/relationships/hdphoto" Target="../media/hdphoto2.wdp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2.emf"/><Relationship Id="rId7" Type="http://schemas.openxmlformats.org/officeDocument/2006/relationships/image" Target="../media/image7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43.emf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5.emf"/><Relationship Id="rId7" Type="http://schemas.openxmlformats.org/officeDocument/2006/relationships/image" Target="../media/image58.png"/><Relationship Id="rId12" Type="http://schemas.openxmlformats.org/officeDocument/2006/relationships/image" Target="../media/image9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0.png"/><Relationship Id="rId5" Type="http://schemas.openxmlformats.org/officeDocument/2006/relationships/image" Target="../media/image48.png"/><Relationship Id="rId10" Type="http://schemas.openxmlformats.org/officeDocument/2006/relationships/image" Target="../media/image5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emf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Relationship Id="rId1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9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6.png"/><Relationship Id="rId10" Type="http://schemas.openxmlformats.org/officeDocument/2006/relationships/image" Target="../media/image95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2.wmf"/><Relationship Id="rId3" Type="http://schemas.openxmlformats.org/officeDocument/2006/relationships/image" Target="../media/image74.e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84.emf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89.wmf"/><Relationship Id="rId3" Type="http://schemas.openxmlformats.org/officeDocument/2006/relationships/image" Target="../media/image91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emf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3966F-E427-415C-A2F7-056358969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40" y="1699022"/>
            <a:ext cx="8928219" cy="25487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Досрочный ЕГЭ по физике 2020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 – 1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7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CB8BA9-B0C4-42F5-9E59-A69A95C7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57225" y="953921"/>
            <a:ext cx="7829550" cy="4050506"/>
          </a:xfrm>
          <a:prstGeom prst="rect">
            <a:avLst/>
          </a:prstGeom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14F40D79-304C-4D92-9F54-CA1E67694CD2}"/>
              </a:ext>
            </a:extLst>
          </p:cNvPr>
          <p:cNvSpPr/>
          <p:nvPr/>
        </p:nvSpPr>
        <p:spPr>
          <a:xfrm>
            <a:off x="1327349" y="3069650"/>
            <a:ext cx="287600" cy="287600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944D6365-4FDE-4B66-98D6-71E3FF0FEA3E}"/>
              </a:ext>
            </a:extLst>
          </p:cNvPr>
          <p:cNvSpPr/>
          <p:nvPr/>
        </p:nvSpPr>
        <p:spPr>
          <a:xfrm>
            <a:off x="1327349" y="3349577"/>
            <a:ext cx="287600" cy="287600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6436C5-4E3E-4834-BAE9-9AF4A0126FE6}"/>
                  </a:ext>
                </a:extLst>
              </p:cNvPr>
              <p:cNvSpPr txBox="1"/>
              <p:nvPr/>
            </p:nvSpPr>
            <p:spPr>
              <a:xfrm>
                <a:off x="6641133" y="3335705"/>
                <a:ext cx="775277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𝒏𝒌𝑻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6436C5-4E3E-4834-BAE9-9AF4A0126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133" y="3335705"/>
                <a:ext cx="775277" cy="230832"/>
              </a:xfrm>
              <a:prstGeom prst="rect">
                <a:avLst/>
              </a:prstGeom>
              <a:blipFill>
                <a:blip r:embed="rId3"/>
                <a:stretch>
                  <a:fillRect l="-5469" r="-4688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AA1CB-B372-474F-B513-9BBA6FA60778}"/>
                  </a:ext>
                </a:extLst>
              </p:cNvPr>
              <p:cNvSpPr txBox="1"/>
              <p:nvPr/>
            </p:nvSpPr>
            <p:spPr>
              <a:xfrm>
                <a:off x="7097848" y="3493377"/>
                <a:ext cx="718803" cy="397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𝝆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AA1CB-B372-474F-B513-9BBA6FA6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848" y="3493377"/>
                <a:ext cx="718803" cy="397801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059C17-8B9C-401D-A5A4-B6BF87A107BC}"/>
              </a:ext>
            </a:extLst>
          </p:cNvPr>
          <p:cNvSpPr txBox="1"/>
          <p:nvPr/>
        </p:nvSpPr>
        <p:spPr>
          <a:xfrm>
            <a:off x="2253071" y="4587954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1   2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9FEE0-F212-4A91-B2FA-F141EA3222DD}"/>
              </a:ext>
            </a:extLst>
          </p:cNvPr>
          <p:cNvSpPr txBox="1"/>
          <p:nvPr/>
        </p:nvSpPr>
        <p:spPr>
          <a:xfrm>
            <a:off x="7654413" y="1469308"/>
            <a:ext cx="4645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err="1">
                <a:solidFill>
                  <a:srgbClr val="C00000"/>
                </a:solidFill>
              </a:rPr>
              <a:t>н.п</a:t>
            </a:r>
            <a:r>
              <a:rPr lang="ru-RU" sz="135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276BAF-ADDD-4251-8B91-C31AA53F0E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128136"/>
            <a:ext cx="8235000" cy="3585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7B384-8E01-42B0-8B6E-FA17E72B2F95}"/>
              </a:ext>
            </a:extLst>
          </p:cNvPr>
          <p:cNvSpPr txBox="1"/>
          <p:nvPr/>
        </p:nvSpPr>
        <p:spPr>
          <a:xfrm>
            <a:off x="4229100" y="3087944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251303-201D-4197-9167-3A1951040C4A}"/>
                  </a:ext>
                </a:extLst>
              </p:cNvPr>
              <p:cNvSpPr txBox="1"/>
              <p:nvPr/>
            </p:nvSpPr>
            <p:spPr>
              <a:xfrm>
                <a:off x="3029199" y="4935180"/>
                <a:ext cx="3432501" cy="433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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</m:oMath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251303-201D-4197-9167-3A1951040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99" y="4935180"/>
                <a:ext cx="3432501" cy="433067"/>
              </a:xfrm>
              <a:prstGeom prst="rect">
                <a:avLst/>
              </a:prstGeom>
              <a:blipFill>
                <a:blip r:embed="rId3"/>
                <a:stretch>
                  <a:fillRect l="-2487" t="-2817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E29EB4-1C8A-4E7B-948A-EB4BE962D5F7}"/>
              </a:ext>
            </a:extLst>
          </p:cNvPr>
          <p:cNvSpPr txBox="1"/>
          <p:nvPr/>
        </p:nvSpPr>
        <p:spPr>
          <a:xfrm>
            <a:off x="6161333" y="4367855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08BEC-2059-4968-97FC-65084302611C}"/>
              </a:ext>
            </a:extLst>
          </p:cNvPr>
          <p:cNvSpPr txBox="1"/>
          <p:nvPr/>
        </p:nvSpPr>
        <p:spPr>
          <a:xfrm>
            <a:off x="3007549" y="4367855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9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5EDD4-BBF2-465B-AA24-EF0A2583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0" y="1055823"/>
            <a:ext cx="8235000" cy="4746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45F7D-4EE7-4A40-90BC-D2A53D622043}"/>
              </a:ext>
            </a:extLst>
          </p:cNvPr>
          <p:cNvSpPr txBox="1"/>
          <p:nvPr/>
        </p:nvSpPr>
        <p:spPr>
          <a:xfrm>
            <a:off x="2668336" y="3512450"/>
            <a:ext cx="13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влево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09C5D-5075-4F9D-8BEB-D7AD916FDBF5}"/>
              </a:ext>
            </a:extLst>
          </p:cNvPr>
          <p:cNvSpPr txBox="1"/>
          <p:nvPr/>
        </p:nvSpPr>
        <p:spPr>
          <a:xfrm>
            <a:off x="2668335" y="5455928"/>
            <a:ext cx="13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9A1945-2F39-4DBE-8757-EA266C90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r="26321"/>
          <a:stretch/>
        </p:blipFill>
        <p:spPr>
          <a:xfrm flipH="1">
            <a:off x="6940561" y="1607143"/>
            <a:ext cx="276362" cy="32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FCD33-AF4D-467C-A187-13452B7A7A23}"/>
              </a:ext>
            </a:extLst>
          </p:cNvPr>
          <p:cNvSpPr txBox="1"/>
          <p:nvPr/>
        </p:nvSpPr>
        <p:spPr>
          <a:xfrm>
            <a:off x="6590116" y="5118226"/>
            <a:ext cx="75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P=IU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D312AB-5965-42AD-92ED-F3E58168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213036"/>
            <a:ext cx="8235000" cy="2215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BC8D4C-7EFD-4E34-976E-8213A5D5FA5C}"/>
                  </a:ext>
                </a:extLst>
              </p:cNvPr>
              <p:cNvSpPr txBox="1"/>
              <p:nvPr/>
            </p:nvSpPr>
            <p:spPr>
              <a:xfrm>
                <a:off x="6486373" y="2942454"/>
                <a:ext cx="1790855" cy="361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𝑳𝑪</m:t>
                          </m:r>
                        </m:e>
                      </m:rad>
                    </m:oMath>
                  </m:oMathPara>
                </a14:m>
                <a:endParaRPr lang="ru-RU" sz="21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BC8D4C-7EFD-4E34-976E-8213A5D5F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73" y="2942454"/>
                <a:ext cx="1790855" cy="361253"/>
              </a:xfrm>
              <a:prstGeom prst="rect">
                <a:avLst/>
              </a:prstGeom>
              <a:blipFill>
                <a:blip r:embed="rId3"/>
                <a:stretch>
                  <a:fillRect l="-5102" b="-5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240246-32FE-4E72-8E55-FA5FA4101EB5}"/>
                  </a:ext>
                </a:extLst>
              </p:cNvPr>
              <p:cNvSpPr txBox="1"/>
              <p:nvPr/>
            </p:nvSpPr>
            <p:spPr>
              <a:xfrm>
                <a:off x="6486373" y="3419783"/>
                <a:ext cx="2496164" cy="416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sSub>
                        <m:sSubPr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↓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e>
                          </m:rad>
                        </m:sub>
                      </m:sSub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sz="2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𝑳</m:t>
                          </m:r>
                          <m:sSub>
                            <m:sSubPr>
                              <m:ctrlPr>
                                <a:rPr lang="en-US" sz="2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↓</m:t>
                              </m:r>
                            </m:e>
                            <m:sub>
                              <m:r>
                                <a:rPr lang="ru-RU" sz="21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1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𝑪</m:t>
                          </m:r>
                        </m:e>
                      </m:rad>
                    </m:oMath>
                  </m:oMathPara>
                </a14:m>
                <a:endParaRPr lang="ru-RU" sz="21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240246-32FE-4E72-8E55-FA5FA410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73" y="3419783"/>
                <a:ext cx="2496164" cy="416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806579-6D63-4652-87D3-F392B8B56108}"/>
              </a:ext>
            </a:extLst>
          </p:cNvPr>
          <p:cNvSpPr txBox="1"/>
          <p:nvPr/>
        </p:nvSpPr>
        <p:spPr>
          <a:xfrm>
            <a:off x="2587219" y="3073534"/>
            <a:ext cx="131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75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73D2A-1B85-4311-991C-4DC29B79453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09000" y="979295"/>
            <a:ext cx="8235000" cy="4680324"/>
          </a:xfrm>
          <a:prstGeom prst="rect">
            <a:avLst/>
          </a:prstGeom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F68BCFF8-F090-48DC-9BD4-86674071D9A7}"/>
              </a:ext>
            </a:extLst>
          </p:cNvPr>
          <p:cNvSpPr/>
          <p:nvPr/>
        </p:nvSpPr>
        <p:spPr>
          <a:xfrm>
            <a:off x="1592821" y="5394141"/>
            <a:ext cx="287600" cy="287600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6AF42150-AE02-4948-94C9-DAC1E6B2460F}"/>
              </a:ext>
            </a:extLst>
          </p:cNvPr>
          <p:cNvSpPr/>
          <p:nvPr/>
        </p:nvSpPr>
        <p:spPr>
          <a:xfrm>
            <a:off x="1592821" y="4446557"/>
            <a:ext cx="287600" cy="287600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7720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B6D236-AA87-4FD6-A643-190FABD5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174847"/>
            <a:ext cx="8235000" cy="3488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217B6E-C984-4BF4-9963-704A8D06727A}"/>
                  </a:ext>
                </a:extLst>
              </p:cNvPr>
              <p:cNvSpPr txBox="1"/>
              <p:nvPr/>
            </p:nvSpPr>
            <p:spPr>
              <a:xfrm>
                <a:off x="240648" y="4155838"/>
                <a:ext cx="865481" cy="697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PrePr>
                        <m:sub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  <m:sup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sPre>
                            <m:sPrePr>
                              <m:ctrlP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𝑯𝒆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sz="1350" b="1" dirty="0">
                  <a:solidFill>
                    <a:srgbClr val="C00000"/>
                  </a:solidFill>
                </a:endParaRPr>
              </a:p>
              <a:p>
                <a:r>
                  <a:rPr lang="en-US" sz="1500" b="1" i="1" dirty="0">
                    <a:solidFill>
                      <a:srgbClr val="C00000"/>
                    </a:solidFill>
                  </a:rPr>
                  <a:t>B=const</a:t>
                </a:r>
              </a:p>
              <a:p>
                <a:r>
                  <a:rPr lang="en-US" sz="1500" b="1" i="1" dirty="0">
                    <a:solidFill>
                      <a:srgbClr val="C00000"/>
                    </a:solidFill>
                  </a:rPr>
                  <a:t>R=const</a:t>
                </a:r>
                <a:endParaRPr lang="ru-RU" sz="15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217B6E-C984-4BF4-9963-704A8D067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8" y="4155838"/>
                <a:ext cx="865481" cy="697883"/>
              </a:xfrm>
              <a:prstGeom prst="rect">
                <a:avLst/>
              </a:prstGeom>
              <a:blipFill>
                <a:blip r:embed="rId3"/>
                <a:stretch>
                  <a:fillRect l="-13380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452A7-85E6-49C9-B1A2-B42980E14377}"/>
                  </a:ext>
                </a:extLst>
              </p:cNvPr>
              <p:cNvSpPr txBox="1"/>
              <p:nvPr/>
            </p:nvSpPr>
            <p:spPr>
              <a:xfrm>
                <a:off x="240647" y="4777490"/>
                <a:ext cx="1610274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𝑭</m:t>
                          </m:r>
                        </m:e>
                        <m:sub>
                          <m:r>
                            <a:rPr lang="ru-RU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л</m:t>
                          </m:r>
                        </m:sub>
                      </m:sSub>
                      <m:r>
                        <a:rPr lang="ru-RU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𝒒𝒗𝑩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𝒎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452A7-85E6-49C9-B1A2-B42980E14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7" y="4777490"/>
                <a:ext cx="1610274" cy="46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B45B8E-43DE-476F-9DF5-7E0251C57A79}"/>
                  </a:ext>
                </a:extLst>
              </p:cNvPr>
              <p:cNvSpPr txBox="1"/>
              <p:nvPr/>
            </p:nvSpPr>
            <p:spPr>
              <a:xfrm>
                <a:off x="2070038" y="4847942"/>
                <a:ext cx="865481" cy="3971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𝒒𝑩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𝒎𝒗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B45B8E-43DE-476F-9DF5-7E0251C5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38" y="4847942"/>
                <a:ext cx="865481" cy="397160"/>
              </a:xfrm>
              <a:prstGeom prst="rect">
                <a:avLst/>
              </a:prstGeom>
              <a:blipFill>
                <a:blip r:embed="rId5"/>
                <a:stretch>
                  <a:fillRect l="-10563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B7F5B1-6406-4876-9823-36CB3F671E2A}"/>
              </a:ext>
            </a:extLst>
          </p:cNvPr>
          <p:cNvSpPr txBox="1"/>
          <p:nvPr/>
        </p:nvSpPr>
        <p:spPr>
          <a:xfrm>
            <a:off x="5630391" y="4317243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7440A-6460-495D-B59F-38AA311F07E8}"/>
              </a:ext>
            </a:extLst>
          </p:cNvPr>
          <p:cNvSpPr txBox="1"/>
          <p:nvPr/>
        </p:nvSpPr>
        <p:spPr>
          <a:xfrm>
            <a:off x="3531852" y="4317243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54E405-5002-4644-8DC9-0818AFAB55AD}"/>
                  </a:ext>
                </a:extLst>
              </p:cNvPr>
              <p:cNvSpPr txBox="1"/>
              <p:nvPr/>
            </p:nvSpPr>
            <p:spPr>
              <a:xfrm>
                <a:off x="222209" y="5333132"/>
                <a:ext cx="795428" cy="43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𝑹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54E405-5002-4644-8DC9-0818AFAB5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9" y="5333132"/>
                <a:ext cx="795428" cy="433645"/>
              </a:xfrm>
              <a:prstGeom prst="rect">
                <a:avLst/>
              </a:prstGeom>
              <a:blipFill>
                <a:blip r:embed="rId6"/>
                <a:stretch>
                  <a:fillRect l="-8397" t="-1408" r="-1527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5C4130-18E2-4840-81FF-67E98B3516D7}"/>
                  </a:ext>
                </a:extLst>
              </p:cNvPr>
              <p:cNvSpPr txBox="1"/>
              <p:nvPr/>
            </p:nvSpPr>
            <p:spPr>
              <a:xfrm>
                <a:off x="1287781" y="5333131"/>
                <a:ext cx="1086707" cy="472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𝒗</m:t>
                          </m:r>
                        </m:den>
                      </m:f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𝒎𝒗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𝒒𝑩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5C4130-18E2-4840-81FF-67E98B35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1" y="5333131"/>
                <a:ext cx="1086707" cy="472630"/>
              </a:xfrm>
              <a:prstGeom prst="rect">
                <a:avLst/>
              </a:prstGeom>
              <a:blipFill>
                <a:blip r:embed="rId7"/>
                <a:stretch>
                  <a:fillRect l="-6145" t="-1299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C612C-61B5-42FE-B45C-A740D6B3F84D}"/>
                  </a:ext>
                </a:extLst>
              </p:cNvPr>
              <p:cNvSpPr txBox="1"/>
              <p:nvPr/>
            </p:nvSpPr>
            <p:spPr>
              <a:xfrm>
                <a:off x="2519272" y="5333131"/>
                <a:ext cx="872855" cy="472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𝒒𝑩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C612C-61B5-42FE-B45C-A740D6B3F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72" y="5333131"/>
                <a:ext cx="872855" cy="472630"/>
              </a:xfrm>
              <a:prstGeom prst="rect">
                <a:avLst/>
              </a:prstGeom>
              <a:blipFill>
                <a:blip r:embed="rId8"/>
                <a:stretch>
                  <a:fillRect l="-7692" t="-1299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DB87D4-7A1E-4815-88D7-9F02E7827933}"/>
                  </a:ext>
                </a:extLst>
              </p:cNvPr>
              <p:cNvSpPr txBox="1"/>
              <p:nvPr/>
            </p:nvSpPr>
            <p:spPr>
              <a:xfrm>
                <a:off x="3673334" y="5299195"/>
                <a:ext cx="1333741" cy="507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↑</m:t>
                          </m:r>
                        </m:e>
                        <m:sup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𝝅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↑</m:t>
                              </m:r>
                            </m:e>
                            <m:sup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𝒒</m:t>
                          </m:r>
                          <m:sSup>
                            <m:sSup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↑</m:t>
                              </m:r>
                            </m:e>
                            <m:sup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𝑩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DB87D4-7A1E-4815-88D7-9F02E782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334" y="5299195"/>
                <a:ext cx="1333741" cy="5074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11FF63-B998-4655-9812-F31885DB0CCC}"/>
                  </a:ext>
                </a:extLst>
              </p:cNvPr>
              <p:cNvSpPr txBox="1"/>
              <p:nvPr/>
            </p:nvSpPr>
            <p:spPr>
              <a:xfrm>
                <a:off x="3154635" y="4822009"/>
                <a:ext cx="1063404" cy="4415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𝒒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↑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𝑩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↑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11FF63-B998-4655-9812-F31885DB0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35" y="4822009"/>
                <a:ext cx="1063404" cy="441531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649E94-38EC-4C15-978B-BC627CD6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856292"/>
            <a:ext cx="8393765" cy="5142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E7B8AE-5BF4-4A5D-90F1-085100FD80A5}"/>
              </a:ext>
            </a:extLst>
          </p:cNvPr>
          <p:cNvSpPr txBox="1"/>
          <p:nvPr/>
        </p:nvSpPr>
        <p:spPr>
          <a:xfrm>
            <a:off x="2437768" y="5540150"/>
            <a:ext cx="71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1    3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FC1873-7258-4251-AFE3-A9342083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9935"/>
            <a:ext cx="1600200" cy="11683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E5056C-E1A1-4CE2-8C3E-09C0351BD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6" r="35243"/>
          <a:stretch/>
        </p:blipFill>
        <p:spPr>
          <a:xfrm>
            <a:off x="0" y="2688635"/>
            <a:ext cx="1497076" cy="14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CB56E3-D5FD-4876-B262-91F6BAD89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500" y="1179947"/>
            <a:ext cx="8235000" cy="1607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513180-DB06-433B-BAEF-AFC5DE232D63}"/>
              </a:ext>
            </a:extLst>
          </p:cNvPr>
          <p:cNvSpPr txBox="1"/>
          <p:nvPr/>
        </p:nvSpPr>
        <p:spPr>
          <a:xfrm>
            <a:off x="6560702" y="2392993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94454-3B53-4DE0-A4D8-1D81EA722AA1}"/>
              </a:ext>
            </a:extLst>
          </p:cNvPr>
          <p:cNvSpPr txBox="1"/>
          <p:nvPr/>
        </p:nvSpPr>
        <p:spPr>
          <a:xfrm>
            <a:off x="4193579" y="2392993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C59EBF-0285-4DB9-B7D6-5661FEA3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83996" y="2924737"/>
            <a:ext cx="8457314" cy="1535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9869F-4D06-4851-855A-01BC086CC8AB}"/>
                  </a:ext>
                </a:extLst>
              </p:cNvPr>
              <p:cNvSpPr txBox="1"/>
              <p:nvPr/>
            </p:nvSpPr>
            <p:spPr>
              <a:xfrm>
                <a:off x="6402971" y="3835338"/>
                <a:ext cx="758467" cy="438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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99869F-4D06-4851-855A-01BC086CC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71" y="3835338"/>
                <a:ext cx="758467" cy="438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1D4905-7650-4E55-83C5-64F13D320118}"/>
              </a:ext>
            </a:extLst>
          </p:cNvPr>
          <p:cNvSpPr txBox="1"/>
          <p:nvPr/>
        </p:nvSpPr>
        <p:spPr>
          <a:xfrm>
            <a:off x="3128368" y="4114076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1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80A1E1-B589-4CF5-A557-7CF9C6FA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259636"/>
            <a:ext cx="8235000" cy="411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E7618-630D-40A8-9FF3-0E134DC8C3B2}"/>
              </a:ext>
            </a:extLst>
          </p:cNvPr>
          <p:cNvSpPr txBox="1"/>
          <p:nvPr/>
        </p:nvSpPr>
        <p:spPr>
          <a:xfrm>
            <a:off x="2119506" y="4954321"/>
            <a:ext cx="73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52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BEEDB1-331E-497E-B2B0-BF955AFAC7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59433" y="857250"/>
            <a:ext cx="762513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072A00-80AC-4D62-B442-335BD24F41F8}"/>
              </a:ext>
            </a:extLst>
          </p:cNvPr>
          <p:cNvSpPr txBox="1"/>
          <p:nvPr/>
        </p:nvSpPr>
        <p:spPr>
          <a:xfrm>
            <a:off x="2378431" y="5654501"/>
            <a:ext cx="15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745         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80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8EB24B-6ECD-405A-9A53-82C26BBC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3969" y="1235476"/>
            <a:ext cx="8236062" cy="4387048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A891725-B211-4BF3-A386-FAD10B752DB6}"/>
              </a:ext>
            </a:extLst>
          </p:cNvPr>
          <p:cNvSpPr/>
          <p:nvPr/>
        </p:nvSpPr>
        <p:spPr>
          <a:xfrm>
            <a:off x="3608462" y="2446768"/>
            <a:ext cx="371742" cy="935798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54B4E274-6235-4889-B468-F5D4236525F5}"/>
              </a:ext>
            </a:extLst>
          </p:cNvPr>
          <p:cNvSpPr/>
          <p:nvPr/>
        </p:nvSpPr>
        <p:spPr>
          <a:xfrm rot="10800000">
            <a:off x="4012249" y="3409770"/>
            <a:ext cx="243557" cy="602479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C1D4A582-C30B-4AD0-A23E-417EFB7203F9}"/>
              </a:ext>
            </a:extLst>
          </p:cNvPr>
          <p:cNvSpPr/>
          <p:nvPr/>
        </p:nvSpPr>
        <p:spPr>
          <a:xfrm>
            <a:off x="3757613" y="2650331"/>
            <a:ext cx="935831" cy="242888"/>
          </a:xfrm>
          <a:prstGeom prst="wedgeEllipseCallout">
            <a:avLst>
              <a:gd name="adj1" fmla="val -53813"/>
              <a:gd name="adj2" fmla="val 992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10*3/2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503EB1BF-9D03-4A04-AA51-B59D40B0EC6C}"/>
              </a:ext>
            </a:extLst>
          </p:cNvPr>
          <p:cNvSpPr/>
          <p:nvPr/>
        </p:nvSpPr>
        <p:spPr>
          <a:xfrm>
            <a:off x="4119739" y="3096783"/>
            <a:ext cx="935831" cy="242888"/>
          </a:xfrm>
          <a:prstGeom prst="wedgeEllipseCallout">
            <a:avLst>
              <a:gd name="adj1" fmla="val -53813"/>
              <a:gd name="adj2" fmla="val 992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10*2/2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ECA6D-2B45-4987-86E5-CA3DBF71BC4A}"/>
              </a:ext>
            </a:extLst>
          </p:cNvPr>
          <p:cNvSpPr txBox="1"/>
          <p:nvPr/>
        </p:nvSpPr>
        <p:spPr>
          <a:xfrm>
            <a:off x="2800350" y="5247700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416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ACABA2-0E6A-4DBD-8931-3CB5AE96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956572"/>
            <a:ext cx="8235000" cy="8265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98157-698F-4635-9FAB-BC798BCBF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885" y="1893668"/>
            <a:ext cx="1278731" cy="15073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E345B-2F94-484E-A405-CD02A78EA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310" y="1893668"/>
            <a:ext cx="1335881" cy="1521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ECA14-0F99-4C85-923A-8166FFAA1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0773" y="1893667"/>
            <a:ext cx="1371600" cy="15001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47600-D469-4944-B27D-6F984CDFE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068" y="1857949"/>
            <a:ext cx="1307306" cy="1535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0DB775-44AC-429B-8C8A-30334CF2A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068" y="1857949"/>
            <a:ext cx="1428750" cy="1543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383AF0-F738-4887-AFC4-9A4467922DF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1195884" y="3627643"/>
            <a:ext cx="4379007" cy="955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E7122-A8D8-47F1-8E7E-A10706E96BF2}"/>
              </a:ext>
            </a:extLst>
          </p:cNvPr>
          <p:cNvSpPr txBox="1"/>
          <p:nvPr/>
        </p:nvSpPr>
        <p:spPr>
          <a:xfrm>
            <a:off x="2148610" y="4134786"/>
            <a:ext cx="68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78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50A175-FCA0-4B41-A841-44531147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991"/>
            <a:ext cx="8235000" cy="6265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5253C-8EAD-4FE2-861C-274A7BDBC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646056"/>
            <a:ext cx="3089786" cy="2887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72E226-B844-42D7-99B1-10C849D5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059" y="1646057"/>
            <a:ext cx="5925042" cy="2374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DBC20-F5DD-475F-9309-94A9648FD756}"/>
                  </a:ext>
                </a:extLst>
              </p:cNvPr>
              <p:cNvSpPr txBox="1"/>
              <p:nvPr/>
            </p:nvSpPr>
            <p:spPr>
              <a:xfrm>
                <a:off x="88490" y="4621847"/>
                <a:ext cx="1952303" cy="280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 </m:t>
                      </m:r>
                      <m:sSub>
                        <m:sSub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ru-RU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𝒈𝑹</m:t>
                          </m:r>
                        </m:e>
                      </m:rad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𝒈𝑫</m:t>
                          </m:r>
                        </m:e>
                      </m:rad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DBC20-F5DD-475F-9309-94A9648FD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" y="4621847"/>
                <a:ext cx="1952303" cy="280270"/>
              </a:xfrm>
              <a:prstGeom prst="rect">
                <a:avLst/>
              </a:prstGeom>
              <a:blipFill>
                <a:blip r:embed="rId5"/>
                <a:stretch>
                  <a:fillRect l="-3438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24327-1AB5-4B15-B7B2-2AD1ADE13044}"/>
                  </a:ext>
                </a:extLst>
              </p:cNvPr>
              <p:cNvSpPr txBox="1"/>
              <p:nvPr/>
            </p:nvSpPr>
            <p:spPr>
              <a:xfrm>
                <a:off x="2247271" y="4499318"/>
                <a:ext cx="766917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𝒈</m:t>
                      </m:r>
                      <m:r>
                        <a:rPr lang="ru-RU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5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5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24327-1AB5-4B15-B7B2-2AD1ADE13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71" y="4499318"/>
                <a:ext cx="766917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A24971-54F5-4A85-B879-386AC955C788}"/>
                  </a:ext>
                </a:extLst>
              </p:cNvPr>
              <p:cNvSpPr txBox="1"/>
              <p:nvPr/>
            </p:nvSpPr>
            <p:spPr>
              <a:xfrm>
                <a:off x="88490" y="4934036"/>
                <a:ext cx="1342104" cy="43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 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𝑽</m:t>
                      </m:r>
                      <m:r>
                        <a:rPr lang="ru-RU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𝟒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𝝅</m:t>
                      </m:r>
                      <m:sSup>
                        <m:sSup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𝑹</m:t>
                          </m:r>
                        </m:e>
                        <m:sup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A24971-54F5-4A85-B879-386AC955C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" y="4934036"/>
                <a:ext cx="1342104" cy="432811"/>
              </a:xfrm>
              <a:prstGeom prst="rect">
                <a:avLst/>
              </a:prstGeom>
              <a:blipFill>
                <a:blip r:embed="rId7"/>
                <a:stretch>
                  <a:fillRect l="-5000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BB376E-7E97-4874-BDBA-6DBDAB58B6C4}"/>
                  </a:ext>
                </a:extLst>
              </p:cNvPr>
              <p:cNvSpPr txBox="1"/>
              <p:nvPr/>
            </p:nvSpPr>
            <p:spPr>
              <a:xfrm>
                <a:off x="3528521" y="4441513"/>
                <a:ext cx="2601293" cy="7755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𝟒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 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𝟐𝟒</m:t>
                          </m:r>
                          <m:f>
                            <m:f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𝟑𝟕</m:t>
                              </m:r>
                            </m:num>
                            <m:den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𝟔𝟎</m:t>
                              </m:r>
                            </m:den>
                          </m:f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𝟐𝟑</m:t>
                          </m:r>
                          <m:f>
                            <m:f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𝟓𝟔</m:t>
                              </m:r>
                            </m:num>
                            <m:den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𝟔𝟎</m:t>
                              </m:r>
                            </m:den>
                          </m:f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𝟐𝟒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𝟔𝟏𝟔𝟔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𝟐𝟑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𝟗𝟑𝟑𝟑</m:t>
                          </m:r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𝟎𝟐𝟖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BB376E-7E97-4874-BDBA-6DBDAB58B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21" y="4441513"/>
                <a:ext cx="2601293" cy="775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BE58D-FAC0-4FE7-848E-14A07F803883}"/>
                  </a:ext>
                </a:extLst>
              </p:cNvPr>
              <p:cNvSpPr txBox="1"/>
              <p:nvPr/>
            </p:nvSpPr>
            <p:spPr>
              <a:xfrm>
                <a:off x="6459765" y="4592955"/>
                <a:ext cx="1482243" cy="4580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𝟔𝟖𝟕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𝟎𝟐𝟖</m:t>
                          </m:r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𝟔𝟔𝟖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𝟐𝟖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BE58D-FAC0-4FE7-848E-14A07F803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65" y="4592955"/>
                <a:ext cx="1482243" cy="458074"/>
              </a:xfrm>
              <a:prstGeom prst="rect">
                <a:avLst/>
              </a:prstGeom>
              <a:blipFill>
                <a:blip r:embed="rId9"/>
                <a:stretch>
                  <a:fillRect l="-4527" r="-412"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8B8E7CD-979B-498A-AA84-A6164CBED2D1}"/>
              </a:ext>
            </a:extLst>
          </p:cNvPr>
          <p:cNvSpPr/>
          <p:nvPr/>
        </p:nvSpPr>
        <p:spPr>
          <a:xfrm>
            <a:off x="3193025" y="2824230"/>
            <a:ext cx="221227" cy="221227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951F8-6B08-4FB4-93FF-88B8EF865270}"/>
              </a:ext>
            </a:extLst>
          </p:cNvPr>
          <p:cNvSpPr txBox="1"/>
          <p:nvPr/>
        </p:nvSpPr>
        <p:spPr>
          <a:xfrm>
            <a:off x="4271633" y="3674528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4B859C-6BDA-4F4F-9E2F-B97C2BB9C480}"/>
                  </a:ext>
                </a:extLst>
              </p:cNvPr>
              <p:cNvSpPr txBox="1"/>
              <p:nvPr/>
            </p:nvSpPr>
            <p:spPr>
              <a:xfrm>
                <a:off x="3528521" y="5296586"/>
                <a:ext cx="2444576" cy="481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 </m:t>
                      </m:r>
                      <m:sSub>
                        <m:sSub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𝒗</m:t>
                          </m:r>
                        </m:e>
                        <m:sub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sub>
                      </m:sSub>
                      <m:r>
                        <a:rPr lang="ru-RU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ru-RU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ru-RU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𝟑𝟓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𝟒𝟗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𝟑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4B859C-6BDA-4F4F-9E2F-B97C2BB9C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21" y="5296586"/>
                <a:ext cx="2444576" cy="481542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69CF5841-9A99-4139-95E3-2D6C28379F16}"/>
              </a:ext>
            </a:extLst>
          </p:cNvPr>
          <p:cNvSpPr/>
          <p:nvPr/>
        </p:nvSpPr>
        <p:spPr>
          <a:xfrm>
            <a:off x="3185651" y="3239390"/>
            <a:ext cx="221227" cy="221227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A3A58-2556-4732-874F-BCC51C8FC1E5}"/>
              </a:ext>
            </a:extLst>
          </p:cNvPr>
          <p:cNvSpPr txBox="1"/>
          <p:nvPr/>
        </p:nvSpPr>
        <p:spPr>
          <a:xfrm>
            <a:off x="1855336" y="1451330"/>
            <a:ext cx="60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сутки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3C48D7-72F2-44DF-98B3-6488E8D8AF4D}"/>
              </a:ext>
            </a:extLst>
          </p:cNvPr>
          <p:cNvSpPr txBox="1"/>
          <p:nvPr/>
        </p:nvSpPr>
        <p:spPr>
          <a:xfrm>
            <a:off x="1248584" y="1450986"/>
            <a:ext cx="60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456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688750-2F1A-4447-8C94-4E91E9FE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965904"/>
            <a:ext cx="8235000" cy="16694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32CF0-BD1F-4A2C-A30F-656D36C8445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4500" y="2843674"/>
            <a:ext cx="8235000" cy="2215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AB683-B436-4B20-94D1-48F7678EFC71}"/>
              </a:ext>
            </a:extLst>
          </p:cNvPr>
          <p:cNvSpPr txBox="1"/>
          <p:nvPr/>
        </p:nvSpPr>
        <p:spPr>
          <a:xfrm>
            <a:off x="3012612" y="2286512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C0A69A-5124-4F3B-A058-245BC7624ACE}"/>
                  </a:ext>
                </a:extLst>
              </p:cNvPr>
              <p:cNvSpPr txBox="1"/>
              <p:nvPr/>
            </p:nvSpPr>
            <p:spPr>
              <a:xfrm>
                <a:off x="7262427" y="1852498"/>
                <a:ext cx="1426673" cy="43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∆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𝒎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C0A69A-5124-4F3B-A058-245BC7624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427" y="1852498"/>
                <a:ext cx="1426673" cy="434030"/>
              </a:xfrm>
              <a:prstGeom prst="rect">
                <a:avLst/>
              </a:prstGeom>
              <a:blipFill>
                <a:blip r:embed="rId4"/>
                <a:stretch>
                  <a:fillRect l="-2564" t="-2817" r="-2137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7EBE8F-9F89-419D-BBE9-0BFD82679BCC}"/>
                  </a:ext>
                </a:extLst>
              </p:cNvPr>
              <p:cNvSpPr txBox="1"/>
              <p:nvPr/>
            </p:nvSpPr>
            <p:spPr>
              <a:xfrm>
                <a:off x="5530655" y="2299378"/>
                <a:ext cx="2481000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∆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𝒎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𝟒𝟔𝟒𝟎𝟎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𝟐𝟖𝟎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𝟐𝟓𝟎𝟎𝟎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7EBE8F-9F89-419D-BBE9-0BFD82679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55" y="2299378"/>
                <a:ext cx="2481000" cy="433708"/>
              </a:xfrm>
              <a:prstGeom prst="rect">
                <a:avLst/>
              </a:prstGeom>
              <a:blipFill>
                <a:blip r:embed="rId5"/>
                <a:stretch>
                  <a:fillRect l="-1474" t="-1408" r="-1474"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3D0F0-3593-459C-9EAC-3FEC57F61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655" y="1971727"/>
            <a:ext cx="1621631" cy="300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49C79B-0CA2-4C01-BBA5-A4DDA47B9AB5}"/>
              </a:ext>
            </a:extLst>
          </p:cNvPr>
          <p:cNvSpPr txBox="1"/>
          <p:nvPr/>
        </p:nvSpPr>
        <p:spPr>
          <a:xfrm>
            <a:off x="3196892" y="4705021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5D7374-AE48-441F-BA74-0433F3084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81" y="5059637"/>
            <a:ext cx="877632" cy="832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BA36DD-CB38-45DB-981D-18826E672E22}"/>
                  </a:ext>
                </a:extLst>
              </p:cNvPr>
              <p:cNvSpPr txBox="1"/>
              <p:nvPr/>
            </p:nvSpPr>
            <p:spPr>
              <a:xfrm>
                <a:off x="3497260" y="5532987"/>
                <a:ext cx="1167692" cy="38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𝟑</m:t>
                          </m:r>
                        </m:num>
                        <m:den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в</m:t>
                          </m:r>
                        </m:sub>
                      </m:sSub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в</m:t>
                          </m:r>
                        </m:sub>
                      </m:sSub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BA36DD-CB38-45DB-981D-18826E672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60" y="5532987"/>
                <a:ext cx="1167692" cy="388953"/>
              </a:xfrm>
              <a:prstGeom prst="rect">
                <a:avLst/>
              </a:prstGeom>
              <a:blipFill>
                <a:blip r:embed="rId8"/>
                <a:stretch>
                  <a:fillRect l="-3141" t="-3175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C2EE0E-D9ED-4150-8168-56FE9DEB1073}"/>
                  </a:ext>
                </a:extLst>
              </p:cNvPr>
              <p:cNvSpPr txBox="1"/>
              <p:nvPr/>
            </p:nvSpPr>
            <p:spPr>
              <a:xfrm>
                <a:off x="2244866" y="5532987"/>
                <a:ext cx="830292" cy="419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в</m:t>
                          </m:r>
                        </m:sub>
                      </m:sSub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𝒉</m:t>
                      </m:r>
                      <m:f>
                        <m:f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𝒄</m:t>
                          </m:r>
                        </m:num>
                        <m:den>
                          <m:sSub>
                            <m:sSubPr>
                              <m:ctrlP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ru-RU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кр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C2EE0E-D9ED-4150-8168-56FE9DEB1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66" y="5532987"/>
                <a:ext cx="830292" cy="419282"/>
              </a:xfrm>
              <a:prstGeom prst="rect">
                <a:avLst/>
              </a:prstGeom>
              <a:blipFill>
                <a:blip r:embed="rId9"/>
                <a:stretch>
                  <a:fillRect l="-4412" r="-1471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4320AA-814D-42C4-89ED-5506039BA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0984" y="5039148"/>
            <a:ext cx="1314450" cy="4643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977998-9F9C-4398-A5CA-9B04866355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7259" y="5039148"/>
            <a:ext cx="1771650" cy="50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307770-9764-417B-AF63-AA0719AF4F16}"/>
                  </a:ext>
                </a:extLst>
              </p:cNvPr>
              <p:cNvSpPr txBox="1"/>
              <p:nvPr/>
            </p:nvSpPr>
            <p:spPr>
              <a:xfrm>
                <a:off x="5012800" y="5638761"/>
                <a:ext cx="74533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в</m:t>
                          </m:r>
                        </m:sub>
                      </m:sSub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  <m:sSub>
                        <m:sSub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307770-9764-417B-AF63-AA0719AF4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00" y="5638761"/>
                <a:ext cx="745332" cy="207749"/>
              </a:xfrm>
              <a:prstGeom prst="rect">
                <a:avLst/>
              </a:prstGeom>
              <a:blipFill>
                <a:blip r:embed="rId12"/>
                <a:stretch>
                  <a:fillRect l="-4878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4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B2F2D-2E45-447C-8629-C848D4758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90"/>
          <a:stretch/>
        </p:blipFill>
        <p:spPr>
          <a:xfrm>
            <a:off x="0" y="-15295"/>
            <a:ext cx="9144000" cy="34442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2BBD5B-CAB0-462B-BAE0-503F2B622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1" y="3564489"/>
            <a:ext cx="2913417" cy="2058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F3D6E-AE73-48A7-8768-89C1D4F5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364" y="3564489"/>
            <a:ext cx="2899739" cy="2058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26076-E0F2-4EA8-A21C-EAE2B7709FBC}"/>
              </a:ext>
            </a:extLst>
          </p:cNvPr>
          <p:cNvSpPr txBox="1"/>
          <p:nvPr/>
        </p:nvSpPr>
        <p:spPr>
          <a:xfrm>
            <a:off x="679390" y="5590976"/>
            <a:ext cx="810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Плоскопараллельная пластинка не нарушает параллельности лучей, а только смещает падающие лучи параллельно вверх.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CD2A1-91A4-48C7-98A7-94F6B2B5780C}"/>
              </a:ext>
            </a:extLst>
          </p:cNvPr>
          <p:cNvSpPr/>
          <p:nvPr/>
        </p:nvSpPr>
        <p:spPr>
          <a:xfrm>
            <a:off x="679390" y="6211669"/>
            <a:ext cx="826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Так как угол падения лучей на линзу не изменился, то и положение</a:t>
            </a:r>
          </a:p>
          <a:p>
            <a:r>
              <a:rPr lang="ru-RU" dirty="0">
                <a:solidFill>
                  <a:srgbClr val="C00000"/>
                </a:solidFill>
              </a:rPr>
              <a:t>изображения не изменится</a:t>
            </a:r>
          </a:p>
        </p:txBody>
      </p:sp>
    </p:spTree>
    <p:extLst>
      <p:ext uri="{BB962C8B-B14F-4D97-AF65-F5344CB8AC3E}">
        <p14:creationId xmlns:p14="http://schemas.microsoft.com/office/powerpoint/2010/main" val="367319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28DF0-4C08-4C88-A4C7-B81EC772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144000" cy="215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E5C9D-363C-4CB5-89F5-3950E229BFD4}"/>
              </a:ext>
            </a:extLst>
          </p:cNvPr>
          <p:cNvSpPr txBox="1"/>
          <p:nvPr/>
        </p:nvSpPr>
        <p:spPr>
          <a:xfrm>
            <a:off x="891614" y="2309765"/>
            <a:ext cx="1247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Дано:</a:t>
            </a:r>
          </a:p>
          <a:p>
            <a:r>
              <a:rPr lang="en-US" i="1" dirty="0"/>
              <a:t>S = 2 </a:t>
            </a:r>
            <a:r>
              <a:rPr lang="ru-RU" i="1" dirty="0"/>
              <a:t>м</a:t>
            </a:r>
          </a:p>
          <a:p>
            <a:r>
              <a:rPr lang="en-US" i="1" dirty="0">
                <a:sym typeface="Symbol" panose="05050102010706020507" pitchFamily="18" charset="2"/>
              </a:rPr>
              <a:t></a:t>
            </a:r>
            <a:r>
              <a:rPr lang="en-US" i="1" baseline="-25000" dirty="0">
                <a:sym typeface="Symbol" panose="05050102010706020507" pitchFamily="18" charset="2"/>
              </a:rPr>
              <a:t>0</a:t>
            </a:r>
            <a:r>
              <a:rPr lang="en-US" i="1" dirty="0">
                <a:sym typeface="Symbol" panose="05050102010706020507" pitchFamily="18" charset="2"/>
              </a:rPr>
              <a:t> = 0</a:t>
            </a:r>
          </a:p>
          <a:p>
            <a:r>
              <a:rPr lang="en-US" i="1" dirty="0">
                <a:sym typeface="Symbol" panose="05050102010706020507" pitchFamily="18" charset="2"/>
              </a:rPr>
              <a:t> = 4 </a:t>
            </a:r>
            <a:r>
              <a:rPr lang="ru-RU" i="1" dirty="0">
                <a:sym typeface="Symbol" panose="05050102010706020507" pitchFamily="18" charset="2"/>
              </a:rPr>
              <a:t>м/с</a:t>
            </a:r>
          </a:p>
          <a:p>
            <a:r>
              <a:rPr lang="en-US" i="1" dirty="0"/>
              <a:t>m = 1 </a:t>
            </a:r>
            <a:r>
              <a:rPr lang="ru-RU" i="1" dirty="0"/>
              <a:t>кг</a:t>
            </a:r>
          </a:p>
          <a:p>
            <a:endParaRPr lang="ru-RU" i="1" dirty="0"/>
          </a:p>
          <a:p>
            <a:r>
              <a:rPr lang="en-US" i="1" dirty="0"/>
              <a:t>T - ? </a:t>
            </a:r>
            <a:endParaRPr lang="ru-RU" i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0E05E7B-A7CA-4058-A930-0B79A9DE0712}"/>
              </a:ext>
            </a:extLst>
          </p:cNvPr>
          <p:cNvGrpSpPr/>
          <p:nvPr/>
        </p:nvGrpSpPr>
        <p:grpSpPr>
          <a:xfrm>
            <a:off x="891614" y="2504743"/>
            <a:ext cx="1093861" cy="1836347"/>
            <a:chOff x="282012" y="2482165"/>
            <a:chExt cx="1093861" cy="1836347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DB9AF40-AED3-437E-B9AB-C838D3D7DA79}"/>
                </a:ext>
              </a:extLst>
            </p:cNvPr>
            <p:cNvCxnSpPr/>
            <p:nvPr/>
          </p:nvCxnSpPr>
          <p:spPr>
            <a:xfrm>
              <a:off x="1375873" y="2482165"/>
              <a:ext cx="0" cy="183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6AFCBC3-D109-41E8-9B4C-4E6B87AC0C19}"/>
                </a:ext>
              </a:extLst>
            </p:cNvPr>
            <p:cNvCxnSpPr/>
            <p:nvPr/>
          </p:nvCxnSpPr>
          <p:spPr>
            <a:xfrm flipH="1">
              <a:off x="282012" y="3828516"/>
              <a:ext cx="10938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B78103-E55D-4D6A-BF96-2C1F1A47E1B2}"/>
              </a:ext>
            </a:extLst>
          </p:cNvPr>
          <p:cNvSpPr txBox="1"/>
          <p:nvPr/>
        </p:nvSpPr>
        <p:spPr>
          <a:xfrm>
            <a:off x="2184432" y="2309764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Решение: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CE112-6F0E-4394-B742-3620FA9E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06" y="2780065"/>
            <a:ext cx="1285108" cy="167778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87F929A-3905-4AFC-B8EA-CB69B40435FC}"/>
              </a:ext>
            </a:extLst>
          </p:cNvPr>
          <p:cNvGrpSpPr/>
          <p:nvPr/>
        </p:nvGrpSpPr>
        <p:grpSpPr>
          <a:xfrm>
            <a:off x="2192177" y="3304163"/>
            <a:ext cx="1575228" cy="606752"/>
            <a:chOff x="1582575" y="3281585"/>
            <a:chExt cx="1575228" cy="606752"/>
          </a:xfrm>
        </p:grpSpPr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10240330-57B0-4210-8225-F865E022F6CB}"/>
                </a:ext>
              </a:extLst>
            </p:cNvPr>
            <p:cNvCxnSpPr/>
            <p:nvPr/>
          </p:nvCxnSpPr>
          <p:spPr>
            <a:xfrm>
              <a:off x="1582575" y="3281585"/>
              <a:ext cx="0" cy="6067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49AAC8-0017-4829-8B44-7EE83EF480F3}"/>
                    </a:ext>
                  </a:extLst>
                </p:cNvPr>
                <p:cNvSpPr txBox="1"/>
                <p:nvPr/>
              </p:nvSpPr>
              <p:spPr>
                <a:xfrm>
                  <a:off x="1584185" y="3477239"/>
                  <a:ext cx="187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ru-RU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49AAC8-0017-4829-8B44-7EE83EF48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185" y="3477239"/>
                  <a:ext cx="187200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3226" t="-16667" r="-6451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DFCE92F-9941-48E4-8D03-C6A861809BF3}"/>
                </a:ext>
              </a:extLst>
            </p:cNvPr>
            <p:cNvCxnSpPr/>
            <p:nvPr/>
          </p:nvCxnSpPr>
          <p:spPr>
            <a:xfrm>
              <a:off x="2968993" y="3281585"/>
              <a:ext cx="0" cy="60675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D0A7CAA-4FC2-44FB-BDBF-86F5F8BEB047}"/>
                    </a:ext>
                  </a:extLst>
                </p:cNvPr>
                <p:cNvSpPr txBox="1"/>
                <p:nvPr/>
              </p:nvSpPr>
              <p:spPr>
                <a:xfrm>
                  <a:off x="2970603" y="3477239"/>
                  <a:ext cx="187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ru-RU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D0A7CAA-4FC2-44FB-BDBF-86F5F8BEB0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0603" y="3477239"/>
                  <a:ext cx="187200" cy="215444"/>
                </a:xfrm>
                <a:prstGeom prst="rect">
                  <a:avLst/>
                </a:prstGeom>
                <a:blipFill>
                  <a:blip r:embed="rId6"/>
                  <a:stretch>
                    <a:fillRect t="-16667" r="-677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DFC876B-432E-431D-BC9B-8A46DF2F5B56}"/>
              </a:ext>
            </a:extLst>
          </p:cNvPr>
          <p:cNvGrpSpPr/>
          <p:nvPr/>
        </p:nvGrpSpPr>
        <p:grpSpPr>
          <a:xfrm>
            <a:off x="3251007" y="3670209"/>
            <a:ext cx="233394" cy="886064"/>
            <a:chOff x="2641405" y="3647631"/>
            <a:chExt cx="233394" cy="886064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67DA890F-1951-42FD-8258-A0E948DD95B2}"/>
                </a:ext>
              </a:extLst>
            </p:cNvPr>
            <p:cNvGrpSpPr/>
            <p:nvPr/>
          </p:nvGrpSpPr>
          <p:grpSpPr>
            <a:xfrm>
              <a:off x="2642829" y="3647631"/>
              <a:ext cx="212350" cy="454352"/>
              <a:chOff x="2642829" y="3647631"/>
              <a:chExt cx="212350" cy="454352"/>
            </a:xfrm>
          </p:grpSpPr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8A1B8283-D10F-44F1-8161-9305115BB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2829" y="3647631"/>
                <a:ext cx="0" cy="4543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111F7DF-3ED2-4943-9ADB-DE1377C46641}"/>
                      </a:ext>
                    </a:extLst>
                  </p:cNvPr>
                  <p:cNvSpPr txBox="1"/>
                  <p:nvPr/>
                </p:nvSpPr>
                <p:spPr>
                  <a:xfrm>
                    <a:off x="2667979" y="3692682"/>
                    <a:ext cx="187200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ru-RU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ru-RU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111F7DF-3ED2-4943-9ADB-DE1377C466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979" y="3692682"/>
                    <a:ext cx="187200" cy="2416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0000" b="-769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113AFAC9-CC83-42B9-9701-BC9A0629A865}"/>
                </a:ext>
              </a:extLst>
            </p:cNvPr>
            <p:cNvGrpSpPr/>
            <p:nvPr/>
          </p:nvGrpSpPr>
          <p:grpSpPr>
            <a:xfrm>
              <a:off x="2641405" y="4104378"/>
              <a:ext cx="233394" cy="429317"/>
              <a:chOff x="2641405" y="4104378"/>
              <a:chExt cx="233394" cy="429317"/>
            </a:xfrm>
          </p:grpSpPr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id="{C42745FF-D009-4B47-B010-D4C4B87BD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1405" y="4104378"/>
                <a:ext cx="0" cy="37549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338CF0CD-6CAB-41AD-B79C-01F70B8274C4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599" y="4318251"/>
                    <a:ext cx="187200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⃑"/>
                              <m:ctrlPr>
                                <a:rPr lang="ru-RU" sz="1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oMath>
                      </m:oMathPara>
                    </a14:m>
                    <a:endParaRPr lang="ru-RU" sz="1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338CF0CD-6CAB-41AD-B79C-01F70B8274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599" y="4318251"/>
                    <a:ext cx="187200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806" t="-16667" r="-12580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C3713F2-9C50-4048-8221-5F9550C3BE42}"/>
              </a:ext>
            </a:extLst>
          </p:cNvPr>
          <p:cNvGrpSpPr/>
          <p:nvPr/>
        </p:nvGrpSpPr>
        <p:grpSpPr>
          <a:xfrm>
            <a:off x="2347564" y="3677327"/>
            <a:ext cx="347964" cy="886403"/>
            <a:chOff x="1737962" y="3654749"/>
            <a:chExt cx="347964" cy="886403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1BBB8CEA-AD3A-4F41-9DFE-FB3C4394CB68}"/>
                </a:ext>
              </a:extLst>
            </p:cNvPr>
            <p:cNvGrpSpPr/>
            <p:nvPr/>
          </p:nvGrpSpPr>
          <p:grpSpPr>
            <a:xfrm>
              <a:off x="1853418" y="3654749"/>
              <a:ext cx="232508" cy="454352"/>
              <a:chOff x="1853418" y="3654749"/>
              <a:chExt cx="232508" cy="454352"/>
            </a:xfrm>
          </p:grpSpPr>
          <p:cxnSp>
            <p:nvCxnSpPr>
              <p:cNvPr id="20" name="Прямая со стрелкой 19">
                <a:extLst>
                  <a:ext uri="{FF2B5EF4-FFF2-40B4-BE49-F238E27FC236}">
                    <a16:creationId xmlns:a16="http://schemas.microsoft.com/office/drawing/2014/main" id="{426A4925-F2FC-4962-89B0-25A654EE6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5926" y="3654749"/>
                <a:ext cx="0" cy="4543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07448E1-6D5D-49A5-8928-B3BBDA83888C}"/>
                      </a:ext>
                    </a:extLst>
                  </p:cNvPr>
                  <p:cNvSpPr txBox="1"/>
                  <p:nvPr/>
                </p:nvSpPr>
                <p:spPr>
                  <a:xfrm>
                    <a:off x="1853418" y="3692683"/>
                    <a:ext cx="187200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ru-RU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oMath>
                      </m:oMathPara>
                    </a14:m>
                    <a:endParaRPr lang="ru-RU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07448E1-6D5D-49A5-8928-B3BBDA8388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3418" y="3692683"/>
                    <a:ext cx="187200" cy="2416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903" r="-6452" b="-769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A07DFB92-553B-482A-913A-6D3E1A44CD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5926" y="4103443"/>
              <a:ext cx="0" cy="41304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84ED554-52C2-430F-89C2-49ADC9E5868F}"/>
                    </a:ext>
                  </a:extLst>
                </p:cNvPr>
                <p:cNvSpPr txBox="1"/>
                <p:nvPr/>
              </p:nvSpPr>
              <p:spPr>
                <a:xfrm>
                  <a:off x="1737962" y="4325708"/>
                  <a:ext cx="187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acc>
                          <m:accPr>
                            <m:chr m:val="⃑"/>
                            <m:ctrlPr>
                              <a:rPr lang="ru-RU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84ED554-52C2-430F-89C2-49ADC9E58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962" y="4325708"/>
                  <a:ext cx="187200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2258" t="-20000" r="-129032" b="-2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0B596FC-C0BB-4ED8-B230-1DF37B9D8E3F}"/>
              </a:ext>
            </a:extLst>
          </p:cNvPr>
          <p:cNvGrpSpPr/>
          <p:nvPr/>
        </p:nvGrpSpPr>
        <p:grpSpPr>
          <a:xfrm>
            <a:off x="3574243" y="2693170"/>
            <a:ext cx="214654" cy="428119"/>
            <a:chOff x="2964641" y="2670592"/>
            <a:chExt cx="214654" cy="428119"/>
          </a:xfrm>
        </p:grpSpPr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900F49FD-3BF2-4E71-B345-6729D3FD35EF}"/>
                </a:ext>
              </a:extLst>
            </p:cNvPr>
            <p:cNvCxnSpPr/>
            <p:nvPr/>
          </p:nvCxnSpPr>
          <p:spPr>
            <a:xfrm>
              <a:off x="2964641" y="2756216"/>
              <a:ext cx="0" cy="3424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DD4D49D-4DF5-4DEB-9F78-4BC43CA99D0B}"/>
                    </a:ext>
                  </a:extLst>
                </p:cNvPr>
                <p:cNvSpPr txBox="1"/>
                <p:nvPr/>
              </p:nvSpPr>
              <p:spPr>
                <a:xfrm>
                  <a:off x="2992095" y="2670592"/>
                  <a:ext cx="187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DD4D49D-4DF5-4DEB-9F78-4BC43CA9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095" y="2670592"/>
                  <a:ext cx="187200" cy="215444"/>
                </a:xfrm>
                <a:prstGeom prst="rect">
                  <a:avLst/>
                </a:prstGeom>
                <a:blipFill>
                  <a:blip r:embed="rId11"/>
                  <a:stretch>
                    <a:fillRect l="-12903" r="-6452" b="-2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908B10C-5AD0-405C-A880-28A951020C28}"/>
              </a:ext>
            </a:extLst>
          </p:cNvPr>
          <p:cNvGrpSpPr/>
          <p:nvPr/>
        </p:nvGrpSpPr>
        <p:grpSpPr>
          <a:xfrm>
            <a:off x="1996937" y="4030884"/>
            <a:ext cx="188556" cy="417215"/>
            <a:chOff x="2776085" y="2756216"/>
            <a:chExt cx="188556" cy="417215"/>
          </a:xfrm>
        </p:grpSpPr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34B2F03-C4E4-46D2-8918-3C273B6ECC8F}"/>
                </a:ext>
              </a:extLst>
            </p:cNvPr>
            <p:cNvCxnSpPr/>
            <p:nvPr/>
          </p:nvCxnSpPr>
          <p:spPr>
            <a:xfrm>
              <a:off x="2964641" y="2756216"/>
              <a:ext cx="0" cy="3424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98B45C2-3CE9-458E-90A6-54C240D3DAF3}"/>
                    </a:ext>
                  </a:extLst>
                </p:cNvPr>
                <p:cNvSpPr txBox="1"/>
                <p:nvPr/>
              </p:nvSpPr>
              <p:spPr>
                <a:xfrm>
                  <a:off x="2776085" y="2957987"/>
                  <a:ext cx="187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98B45C2-3CE9-458E-90A6-54C240D3D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085" y="2957987"/>
                  <a:ext cx="187200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3333" r="-10000" b="-2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52DE6C-DB4E-43BF-904B-3284782702FC}"/>
                  </a:ext>
                </a:extLst>
              </p:cNvPr>
              <p:cNvSpPr txBox="1"/>
              <p:nvPr/>
            </p:nvSpPr>
            <p:spPr>
              <a:xfrm>
                <a:off x="3999295" y="2647003"/>
                <a:ext cx="5020529" cy="2994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i="1" dirty="0"/>
                  <a:t>Запишем для двух грузов </a:t>
                </a:r>
                <a:r>
                  <a:rPr lang="en-US" i="1" dirty="0"/>
                  <a:t>II </a:t>
                </a:r>
                <a:r>
                  <a:rPr lang="ru-RU" i="1" dirty="0"/>
                  <a:t>закон Ньютона:</a:t>
                </a:r>
              </a:p>
              <a:p>
                <a:pPr>
                  <a:tabLst>
                    <a:tab pos="2155825" algn="l"/>
                  </a:tabLst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ru-RU" sz="1600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2155825" algn="l"/>
                  </a:tabLst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16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ru-RU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𝒎𝒈</m:t>
                    </m:r>
                  </m:oMath>
                </a14:m>
                <a:endParaRPr lang="en-US" sz="1600" b="1" dirty="0"/>
              </a:p>
              <a:p>
                <a:pPr>
                  <a:tabLst>
                    <a:tab pos="2155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>
                  <a:tabLst>
                    <a:tab pos="2155825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tabLst>
                    <a:tab pos="2155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>
                  <a:tabLst>
                    <a:tab pos="21558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=1∗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600" dirty="0"/>
              </a:p>
              <a:p>
                <a:pPr>
                  <a:tabLst>
                    <a:tab pos="2155825" algn="l"/>
                  </a:tabLst>
                </a:pPr>
                <a:r>
                  <a:rPr lang="ru-RU" b="1" i="1" dirty="0"/>
                  <a:t>Ответ: </a:t>
                </a:r>
                <a:r>
                  <a:rPr lang="en-US" b="1" i="1" dirty="0"/>
                  <a:t>T = </a:t>
                </a:r>
                <a:r>
                  <a:rPr lang="en-US" b="1" dirty="0"/>
                  <a:t>14</a:t>
                </a:r>
                <a:r>
                  <a:rPr lang="en-US" b="1" i="1" dirty="0"/>
                  <a:t> </a:t>
                </a:r>
                <a:r>
                  <a:rPr lang="ru-RU" b="1" i="1" dirty="0"/>
                  <a:t>Н.</a:t>
                </a:r>
                <a:endParaRPr lang="en-US" b="1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52DE6C-DB4E-43BF-904B-328478270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95" y="2647003"/>
                <a:ext cx="5020529" cy="2994474"/>
              </a:xfrm>
              <a:prstGeom prst="rect">
                <a:avLst/>
              </a:prstGeom>
              <a:blipFill>
                <a:blip r:embed="rId14"/>
                <a:stretch>
                  <a:fillRect l="-971" t="-1018" b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C1A782-21B6-4CB3-B8EB-86EC6E9F34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144000" cy="2193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17" y="2475896"/>
            <a:ext cx="1689006" cy="216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E5C9D-363C-4CB5-89F5-3950E229BFD4}"/>
                  </a:ext>
                </a:extLst>
              </p:cNvPr>
              <p:cNvSpPr txBox="1"/>
              <p:nvPr/>
            </p:nvSpPr>
            <p:spPr>
              <a:xfrm>
                <a:off x="785670" y="2106565"/>
                <a:ext cx="1292818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i="1" dirty="0"/>
                  <a:t>Дано:</a:t>
                </a:r>
              </a:p>
              <a:p>
                <a:r>
                  <a:rPr lang="en-US" i="1" dirty="0"/>
                  <a:t>N</a:t>
                </a:r>
                <a:r>
                  <a:rPr lang="ru-RU" i="1" baseline="-25000" dirty="0"/>
                  <a:t>1</a:t>
                </a:r>
                <a:r>
                  <a:rPr lang="en-US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ru-RU" i="1" dirty="0"/>
              </a:p>
              <a:p>
                <a:endParaRPr lang="ru-RU" i="1" dirty="0"/>
              </a:p>
              <a:p>
                <a:r>
                  <a:rPr lang="el-GR" i="1" dirty="0"/>
                  <a:t>α</a:t>
                </a:r>
                <a:r>
                  <a:rPr lang="en-US" i="1" dirty="0"/>
                  <a:t> - ? </a:t>
                </a:r>
                <a:endParaRPr lang="ru-RU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E5C9D-363C-4CB5-89F5-3950E229B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2106565"/>
                <a:ext cx="1292818" cy="1226426"/>
              </a:xfrm>
              <a:prstGeom prst="rect">
                <a:avLst/>
              </a:prstGeom>
              <a:blipFill>
                <a:blip r:embed="rId4"/>
                <a:stretch>
                  <a:fillRect l="-4245" t="-2985" b="-6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0E05E7B-A7CA-4058-A930-0B79A9DE0712}"/>
              </a:ext>
            </a:extLst>
          </p:cNvPr>
          <p:cNvGrpSpPr/>
          <p:nvPr/>
        </p:nvGrpSpPr>
        <p:grpSpPr>
          <a:xfrm>
            <a:off x="785670" y="2301543"/>
            <a:ext cx="1251908" cy="1031448"/>
            <a:chOff x="123966" y="2482165"/>
            <a:chExt cx="1251908" cy="103144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DB9AF40-AED3-437E-B9AB-C838D3D7DA79}"/>
                </a:ext>
              </a:extLst>
            </p:cNvPr>
            <p:cNvCxnSpPr/>
            <p:nvPr/>
          </p:nvCxnSpPr>
          <p:spPr>
            <a:xfrm>
              <a:off x="1375873" y="2482165"/>
              <a:ext cx="1" cy="10314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6AFCBC3-D109-41E8-9B4C-4E6B87AC0C19}"/>
                </a:ext>
              </a:extLst>
            </p:cNvPr>
            <p:cNvCxnSpPr/>
            <p:nvPr/>
          </p:nvCxnSpPr>
          <p:spPr>
            <a:xfrm flipH="1">
              <a:off x="123966" y="3060872"/>
              <a:ext cx="12519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B78103-E55D-4D6A-BF96-2C1F1A47E1B2}"/>
              </a:ext>
            </a:extLst>
          </p:cNvPr>
          <p:cNvSpPr txBox="1"/>
          <p:nvPr/>
        </p:nvSpPr>
        <p:spPr>
          <a:xfrm>
            <a:off x="2078488" y="2106564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Решение: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26076-E0F2-4EA8-A21C-EAE2B7709FBC}"/>
              </a:ext>
            </a:extLst>
          </p:cNvPr>
          <p:cNvSpPr txBox="1"/>
          <p:nvPr/>
        </p:nvSpPr>
        <p:spPr>
          <a:xfrm>
            <a:off x="3908953" y="2396612"/>
            <a:ext cx="523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Силы трения отсутствуют, т.к. цилиндр гладкий. Все действующие силы проходят через центр масс цилиндра, поэтому </a:t>
            </a:r>
            <a:r>
              <a:rPr lang="ru-RU" i="1" dirty="0"/>
              <a:t>М = 0.</a:t>
            </a:r>
            <a:r>
              <a:rPr lang="ru-RU" dirty="0"/>
              <a:t>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/>
              <p:nvPr/>
            </p:nvSpPr>
            <p:spPr>
              <a:xfrm>
                <a:off x="3908952" y="3256955"/>
                <a:ext cx="5235048" cy="1787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Для того чтобы цилиндр находился в равновесии, необходимо, чтобы векторная сумма сил, действующих на него была равна нулю.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algn="just">
                  <a:tabLst>
                    <a:tab pos="2867025" algn="l"/>
                  </a:tabLst>
                </a:pPr>
                <a:r>
                  <a:rPr lang="en-US" i="1" dirty="0"/>
                  <a:t>OX</a:t>
                </a:r>
                <a:r>
                  <a:rPr lang="ru-RU" i="1" dirty="0"/>
                  <a:t>:</a:t>
                </a:r>
                <a:r>
                  <a:rPr lang="en-US" i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>
                  <a:tabLst>
                    <a:tab pos="2867025" algn="l"/>
                  </a:tabLst>
                </a:pPr>
                <a:r>
                  <a:rPr lang="en-US" i="1" dirty="0"/>
                  <a:t>OY</a:t>
                </a:r>
                <a:r>
                  <a:rPr lang="ru-RU" i="1" dirty="0"/>
                  <a:t>:</a:t>
                </a:r>
                <a:r>
                  <a:rPr lang="en-US" i="1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952" y="3256955"/>
                <a:ext cx="5235048" cy="1787925"/>
              </a:xfrm>
              <a:prstGeom prst="rect">
                <a:avLst/>
              </a:prstGeom>
              <a:blipFill>
                <a:blip r:embed="rId7"/>
                <a:stretch>
                  <a:fillRect l="-931" t="-1701" r="-1048" b="-4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/>
              <p:nvPr/>
            </p:nvSpPr>
            <p:spPr>
              <a:xfrm>
                <a:off x="2704781" y="5083559"/>
                <a:ext cx="1878508" cy="681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0653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81" y="5083559"/>
                <a:ext cx="1878508" cy="6819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/>
              <p:nvPr/>
            </p:nvSpPr>
            <p:spPr>
              <a:xfrm>
                <a:off x="4888809" y="5083559"/>
                <a:ext cx="255056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0653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726076-E0F2-4EA8-A21C-EAE2B7709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809" y="5083559"/>
                <a:ext cx="2550569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652309" y="5923279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155825" algn="l"/>
              </a:tabLst>
            </a:pPr>
            <a:r>
              <a:rPr lang="ru-RU" b="1" i="1" dirty="0"/>
              <a:t>Ответ: </a:t>
            </a:r>
            <a:r>
              <a:rPr lang="el-GR" b="1" i="1" dirty="0"/>
              <a:t>α</a:t>
            </a:r>
            <a:r>
              <a:rPr lang="en-US" b="1" i="1" dirty="0"/>
              <a:t> = </a:t>
            </a:r>
            <a:r>
              <a:rPr lang="en-US" b="1" dirty="0"/>
              <a:t>30</a:t>
            </a:r>
            <a:r>
              <a:rPr lang="ru-RU" b="1" baseline="30000" dirty="0"/>
              <a:t>о</a:t>
            </a:r>
            <a:r>
              <a:rPr lang="ru-RU" b="1" i="1" dirty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064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14AF94-8117-4C29-902B-FA7C85B97F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0"/>
            <a:ext cx="9144000" cy="2552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E5C9D-363C-4CB5-89F5-3950E229BFD4}"/>
              </a:ext>
            </a:extLst>
          </p:cNvPr>
          <p:cNvSpPr txBox="1"/>
          <p:nvPr/>
        </p:nvSpPr>
        <p:spPr>
          <a:xfrm>
            <a:off x="891613" y="2625857"/>
            <a:ext cx="2281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Дано:</a:t>
            </a:r>
          </a:p>
          <a:p>
            <a:r>
              <a:rPr lang="en-US" i="1" dirty="0"/>
              <a:t>T = 80</a:t>
            </a:r>
            <a:r>
              <a:rPr lang="ru-RU" i="1" dirty="0"/>
              <a:t> </a:t>
            </a:r>
            <a:r>
              <a:rPr lang="en-US" i="1" dirty="0"/>
              <a:t>+273 = 353 </a:t>
            </a:r>
            <a:r>
              <a:rPr lang="ru-RU" i="1" dirty="0"/>
              <a:t>К</a:t>
            </a:r>
          </a:p>
          <a:p>
            <a:r>
              <a:rPr lang="en-US" i="1" dirty="0">
                <a:sym typeface="Symbol" panose="05050102010706020507" pitchFamily="18" charset="2"/>
              </a:rPr>
              <a:t>p = </a:t>
            </a:r>
            <a:r>
              <a:rPr lang="en-US" i="1" dirty="0" err="1">
                <a:sym typeface="Symbol" panose="05050102010706020507" pitchFamily="18" charset="2"/>
              </a:rPr>
              <a:t>const</a:t>
            </a:r>
            <a:endParaRPr lang="ru-RU" i="1" dirty="0">
              <a:sym typeface="Symbol" panose="05050102010706020507" pitchFamily="18" charset="2"/>
            </a:endParaRPr>
          </a:p>
          <a:p>
            <a:r>
              <a:rPr lang="en-US" i="1" dirty="0">
                <a:sym typeface="Symbol" panose="05050102010706020507" pitchFamily="18" charset="2"/>
              </a:rPr>
              <a:t>L =396*10</a:t>
            </a:r>
            <a:r>
              <a:rPr lang="en-US" i="1" baseline="30000" dirty="0">
                <a:sym typeface="Symbol" panose="05050102010706020507" pitchFamily="18" charset="2"/>
              </a:rPr>
              <a:t>3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Дж/К</a:t>
            </a:r>
            <a:endParaRPr lang="en-US" i="1" dirty="0">
              <a:sym typeface="Symbol" panose="05050102010706020507" pitchFamily="18" charset="2"/>
            </a:endParaRPr>
          </a:p>
          <a:p>
            <a:r>
              <a:rPr lang="en-US" i="1" dirty="0">
                <a:sym typeface="Symbol" panose="05050102010706020507" pitchFamily="18" charset="2"/>
              </a:rPr>
              <a:t>M = 78*10</a:t>
            </a:r>
            <a:r>
              <a:rPr lang="en-US" i="1" baseline="30000" dirty="0">
                <a:sym typeface="Symbol" panose="05050102010706020507" pitchFamily="18" charset="2"/>
              </a:rPr>
              <a:t>-3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кг</a:t>
            </a:r>
            <a:r>
              <a:rPr lang="en-US" i="1" dirty="0">
                <a:sym typeface="Symbol" panose="05050102010706020507" pitchFamily="18" charset="2"/>
              </a:rPr>
              <a:t>/</a:t>
            </a:r>
            <a:r>
              <a:rPr lang="ru-RU" i="1" dirty="0">
                <a:sym typeface="Symbol" panose="05050102010706020507" pitchFamily="18" charset="2"/>
              </a:rPr>
              <a:t>моль</a:t>
            </a:r>
          </a:p>
          <a:p>
            <a:r>
              <a:rPr lang="en-US" i="1" dirty="0">
                <a:sym typeface="Symbol" panose="05050102010706020507" pitchFamily="18" charset="2"/>
              </a:rPr>
              <a:t>R = 8</a:t>
            </a:r>
            <a:r>
              <a:rPr lang="ru-RU" i="1" dirty="0">
                <a:sym typeface="Symbol" panose="05050102010706020507" pitchFamily="18" charset="2"/>
              </a:rPr>
              <a:t>,31 Дж/(моль*К)</a:t>
            </a:r>
            <a:endParaRPr lang="en-US" i="1" dirty="0">
              <a:sym typeface="Symbol" panose="05050102010706020507" pitchFamily="18" charset="2"/>
            </a:endParaRPr>
          </a:p>
          <a:p>
            <a:endParaRPr lang="ru-RU" i="1" dirty="0"/>
          </a:p>
          <a:p>
            <a:r>
              <a:rPr lang="en-US" i="1" dirty="0">
                <a:sym typeface="Symbol" panose="05050102010706020507" pitchFamily="18" charset="2"/>
              </a:rPr>
              <a:t></a:t>
            </a:r>
            <a:r>
              <a:rPr lang="en-US" i="1" dirty="0"/>
              <a:t> - ? </a:t>
            </a:r>
            <a:endParaRPr lang="ru-RU" i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0E05E7B-A7CA-4058-A930-0B79A9DE0712}"/>
              </a:ext>
            </a:extLst>
          </p:cNvPr>
          <p:cNvGrpSpPr/>
          <p:nvPr/>
        </p:nvGrpSpPr>
        <p:grpSpPr>
          <a:xfrm>
            <a:off x="951574" y="2820835"/>
            <a:ext cx="2143730" cy="2186225"/>
            <a:chOff x="-767856" y="2482165"/>
            <a:chExt cx="2143730" cy="1836347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DB9AF40-AED3-437E-B9AB-C838D3D7DA79}"/>
                </a:ext>
              </a:extLst>
            </p:cNvPr>
            <p:cNvCxnSpPr/>
            <p:nvPr/>
          </p:nvCxnSpPr>
          <p:spPr>
            <a:xfrm>
              <a:off x="1375873" y="2482165"/>
              <a:ext cx="0" cy="183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C6AFCBC3-D109-41E8-9B4C-4E6B87AC0C19}"/>
                </a:ext>
              </a:extLst>
            </p:cNvPr>
            <p:cNvCxnSpPr/>
            <p:nvPr/>
          </p:nvCxnSpPr>
          <p:spPr>
            <a:xfrm flipH="1">
              <a:off x="-767856" y="3828516"/>
              <a:ext cx="21437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B78103-E55D-4D6A-BF96-2C1F1A47E1B2}"/>
              </a:ext>
            </a:extLst>
          </p:cNvPr>
          <p:cNvSpPr txBox="1"/>
          <p:nvPr/>
        </p:nvSpPr>
        <p:spPr>
          <a:xfrm>
            <a:off x="3324610" y="2625856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Решение: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2DE6C-DB4E-43BF-904B-3284782702FC}"/>
              </a:ext>
            </a:extLst>
          </p:cNvPr>
          <p:cNvSpPr txBox="1"/>
          <p:nvPr/>
        </p:nvSpPr>
        <p:spPr>
          <a:xfrm>
            <a:off x="3175348" y="2995188"/>
            <a:ext cx="5477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 </a:t>
            </a:r>
            <a:r>
              <a:rPr lang="ru-RU" i="1" dirty="0"/>
              <a:t>закон термодинамики:</a:t>
            </a:r>
            <a:r>
              <a:rPr lang="en-US" i="1" dirty="0"/>
              <a:t> Q = </a:t>
            </a:r>
            <a:r>
              <a:rPr lang="en-US" i="1" dirty="0">
                <a:sym typeface="Symbol" panose="05050102010706020507" pitchFamily="18" charset="2"/>
              </a:rPr>
              <a:t>U + A</a:t>
            </a:r>
          </a:p>
          <a:p>
            <a:r>
              <a:rPr lang="ru-RU" i="1" dirty="0">
                <a:sym typeface="Symbol" panose="05050102010706020507" pitchFamily="18" charset="2"/>
              </a:rPr>
              <a:t>Работа пара: </a:t>
            </a:r>
            <a:r>
              <a:rPr lang="en-US" i="1" dirty="0">
                <a:sym typeface="Symbol" panose="05050102010706020507" pitchFamily="18" charset="2"/>
              </a:rPr>
              <a:t>A = </a:t>
            </a:r>
            <a:r>
              <a:rPr lang="en-US" i="1" dirty="0" err="1">
                <a:sym typeface="Symbol" panose="05050102010706020507" pitchFamily="18" charset="2"/>
              </a:rPr>
              <a:t>pV</a:t>
            </a:r>
            <a:endParaRPr lang="ru-RU" i="1" dirty="0">
              <a:sym typeface="Symbol" panose="05050102010706020507" pitchFamily="18" charset="2"/>
            </a:endParaRPr>
          </a:p>
          <a:p>
            <a:r>
              <a:rPr lang="ru-RU" i="1" dirty="0">
                <a:sym typeface="Symbol" panose="05050102010706020507" pitchFamily="18" charset="2"/>
              </a:rPr>
              <a:t>Уравнение Менделеева-</a:t>
            </a:r>
            <a:r>
              <a:rPr lang="ru-RU" i="1" dirty="0" err="1">
                <a:sym typeface="Symbol" panose="05050102010706020507" pitchFamily="18" charset="2"/>
              </a:rPr>
              <a:t>Клапейрона</a:t>
            </a:r>
            <a:r>
              <a:rPr lang="ru-RU" i="1" dirty="0">
                <a:sym typeface="Symbol" panose="05050102010706020507" pitchFamily="18" charset="2"/>
              </a:rPr>
              <a:t>:</a:t>
            </a:r>
            <a:endParaRPr lang="ru-RU" i="1" dirty="0"/>
          </a:p>
          <a:p>
            <a:pPr>
              <a:tabLst>
                <a:tab pos="2155825" algn="l"/>
              </a:tabLst>
            </a:pPr>
            <a:endParaRPr lang="ru-RU" b="1" i="1" dirty="0"/>
          </a:p>
          <a:p>
            <a:pPr>
              <a:tabLst>
                <a:tab pos="2155825" algn="l"/>
              </a:tabLst>
            </a:pPr>
            <a:endParaRPr lang="ru-RU" b="1" i="1" dirty="0"/>
          </a:p>
          <a:p>
            <a:pPr>
              <a:tabLst>
                <a:tab pos="2155825" algn="l"/>
              </a:tabLst>
            </a:pPr>
            <a:r>
              <a:rPr lang="en-US" i="1" dirty="0"/>
              <a:t>Q = </a:t>
            </a:r>
            <a:r>
              <a:rPr lang="en-US" i="1" dirty="0" err="1"/>
              <a:t>L</a:t>
            </a:r>
            <a:r>
              <a:rPr lang="en-US" i="1" dirty="0" err="1">
                <a:sym typeface="Symbol" panose="05050102010706020507" pitchFamily="18" charset="2"/>
              </a:rPr>
              <a:t>m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 -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кол-во теплоты при парообразовании 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endParaRPr lang="en-US" i="1" dirty="0"/>
          </a:p>
          <a:p>
            <a:pPr>
              <a:tabLst>
                <a:tab pos="2155825" algn="l"/>
              </a:tabLst>
            </a:pPr>
            <a:endParaRPr lang="en-US" b="1" i="1" dirty="0"/>
          </a:p>
          <a:p>
            <a:pPr>
              <a:tabLst>
                <a:tab pos="2155825" algn="l"/>
              </a:tabLst>
            </a:pPr>
            <a:endParaRPr lang="en-US" b="1" i="1" dirty="0"/>
          </a:p>
          <a:p>
            <a:pPr>
              <a:tabLst>
                <a:tab pos="2155825" algn="l"/>
              </a:tabLst>
            </a:pPr>
            <a:endParaRPr lang="en-US" b="1" i="1" dirty="0"/>
          </a:p>
          <a:p>
            <a:pPr>
              <a:tabLst>
                <a:tab pos="2155825" algn="l"/>
              </a:tabLst>
            </a:pPr>
            <a:endParaRPr lang="ru-RU" b="1" i="1" dirty="0"/>
          </a:p>
          <a:p>
            <a:pPr>
              <a:tabLst>
                <a:tab pos="2155825" algn="l"/>
              </a:tabLst>
            </a:pPr>
            <a:endParaRPr lang="en-US" b="1" i="1" dirty="0"/>
          </a:p>
          <a:p>
            <a:pPr>
              <a:tabLst>
                <a:tab pos="2155825" algn="l"/>
              </a:tabLst>
            </a:pPr>
            <a:r>
              <a:rPr lang="ru-RU" b="1" i="1" dirty="0"/>
              <a:t>Ответ: </a:t>
            </a:r>
            <a:r>
              <a:rPr lang="en-US" i="1" dirty="0">
                <a:sym typeface="Symbol" panose="05050102010706020507" pitchFamily="18" charset="2"/>
              </a:rPr>
              <a:t></a:t>
            </a:r>
            <a:r>
              <a:rPr lang="en-US" b="1" i="1" dirty="0"/>
              <a:t> = </a:t>
            </a:r>
            <a:r>
              <a:rPr lang="en-US" b="1" dirty="0"/>
              <a:t>0,905</a:t>
            </a:r>
            <a:r>
              <a:rPr lang="ru-RU" b="1" i="1" dirty="0"/>
              <a:t>.</a:t>
            </a:r>
            <a:endParaRPr lang="en-US" b="1" i="1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97457"/>
              </p:ext>
            </p:extLst>
          </p:nvPr>
        </p:nvGraphicFramePr>
        <p:xfrm>
          <a:off x="7027520" y="3443383"/>
          <a:ext cx="1425967" cy="5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Уравнение" r:id="rId4" imgW="952200" imgH="393480" progId="Equation.3">
                  <p:embed/>
                </p:oleObj>
              </mc:Choice>
              <mc:Fallback>
                <p:oleObj name="Уравнение" r:id="rId4" imgW="952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7520" y="3443383"/>
                        <a:ext cx="1425967" cy="58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814845"/>
              </p:ext>
            </p:extLst>
          </p:nvPr>
        </p:nvGraphicFramePr>
        <p:xfrm>
          <a:off x="3244450" y="3844502"/>
          <a:ext cx="11223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Уравнение" r:id="rId6" imgW="749160" imgH="393480" progId="Equation.3">
                  <p:embed/>
                </p:oleObj>
              </mc:Choice>
              <mc:Fallback>
                <p:oleObj name="Уравнение" r:id="rId6" imgW="749160" imgH="39348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4450" y="3844502"/>
                        <a:ext cx="11223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137340"/>
              </p:ext>
            </p:extLst>
          </p:nvPr>
        </p:nvGraphicFramePr>
        <p:xfrm>
          <a:off x="3244450" y="4693456"/>
          <a:ext cx="22828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Уравнение" r:id="rId8" imgW="1523880" imgH="419040" progId="Equation.3">
                  <p:embed/>
                </p:oleObj>
              </mc:Choice>
              <mc:Fallback>
                <p:oleObj name="Уравнение" r:id="rId8" imgW="1523880" imgH="419040" progId="Equation.3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4450" y="4693456"/>
                        <a:ext cx="22828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229020"/>
              </p:ext>
            </p:extLst>
          </p:nvPr>
        </p:nvGraphicFramePr>
        <p:xfrm>
          <a:off x="6063016" y="4712506"/>
          <a:ext cx="10652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Уравнение" r:id="rId10" imgW="711000" imgH="393480" progId="Equation.3">
                  <p:embed/>
                </p:oleObj>
              </mc:Choice>
              <mc:Fallback>
                <p:oleObj name="Уравнение" r:id="rId10" imgW="711000" imgH="39348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63016" y="4712506"/>
                        <a:ext cx="106521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47634"/>
              </p:ext>
            </p:extLst>
          </p:nvPr>
        </p:nvGraphicFramePr>
        <p:xfrm>
          <a:off x="3241093" y="5301468"/>
          <a:ext cx="31765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Уравнение" r:id="rId12" imgW="2120760" imgH="393480" progId="Equation.3">
                  <p:embed/>
                </p:oleObj>
              </mc:Choice>
              <mc:Fallback>
                <p:oleObj name="Уравнение" r:id="rId12" imgW="2120760" imgH="393480" progId="Equation.3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41093" y="5301468"/>
                        <a:ext cx="317658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06771"/>
              </p:ext>
            </p:extLst>
          </p:nvPr>
        </p:nvGraphicFramePr>
        <p:xfrm>
          <a:off x="1005661" y="5006987"/>
          <a:ext cx="7985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Уравнение" r:id="rId14" imgW="533160" imgH="419040" progId="Equation.3">
                  <p:embed/>
                </p:oleObj>
              </mc:Choice>
              <mc:Fallback>
                <p:oleObj name="Уравнение" r:id="rId14" imgW="533160" imgH="41904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5661" y="5006987"/>
                        <a:ext cx="798512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6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3B0745-05AE-4C8A-B9AC-2B3ED1D8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0"/>
            <a:ext cx="9144000" cy="2377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E5C9D-363C-4CB5-89F5-3950E229BFD4}"/>
              </a:ext>
            </a:extLst>
          </p:cNvPr>
          <p:cNvSpPr txBox="1"/>
          <p:nvPr/>
        </p:nvSpPr>
        <p:spPr>
          <a:xfrm>
            <a:off x="756859" y="2424912"/>
            <a:ext cx="2380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Дано:</a:t>
            </a:r>
          </a:p>
          <a:p>
            <a:r>
              <a:rPr lang="en-US" i="1" dirty="0">
                <a:sym typeface="Symbol" panose="05050102010706020507" pitchFamily="18" charset="2"/>
              </a:rPr>
              <a:t>Ɛ</a:t>
            </a:r>
            <a:r>
              <a:rPr lang="ru-RU" i="1" dirty="0">
                <a:sym typeface="Symbol" panose="05050102010706020507" pitchFamily="18" charset="2"/>
              </a:rPr>
              <a:t> = 60 В</a:t>
            </a:r>
          </a:p>
          <a:p>
            <a:r>
              <a:rPr lang="en-US" i="1" dirty="0">
                <a:sym typeface="Symbol" panose="05050102010706020507" pitchFamily="18" charset="2"/>
              </a:rPr>
              <a:t>r = </a:t>
            </a:r>
            <a:r>
              <a:rPr lang="ru-RU" i="1" dirty="0">
                <a:sym typeface="Symbol" panose="05050102010706020507" pitchFamily="18" charset="2"/>
              </a:rPr>
              <a:t>5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Ом</a:t>
            </a:r>
            <a:endParaRPr lang="en-US" i="1" dirty="0">
              <a:sym typeface="Symbol" panose="05050102010706020507" pitchFamily="18" charset="2"/>
            </a:endParaRPr>
          </a:p>
          <a:p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ru-RU" i="1" baseline="-25000" dirty="0">
                <a:sym typeface="Symbol" panose="05050102010706020507" pitchFamily="18" charset="2"/>
              </a:rPr>
              <a:t>л</a:t>
            </a:r>
            <a:r>
              <a:rPr lang="en-US" i="1" dirty="0">
                <a:sym typeface="Symbol" panose="05050102010706020507" pitchFamily="18" charset="2"/>
              </a:rPr>
              <a:t> = </a:t>
            </a:r>
            <a:r>
              <a:rPr lang="ru-RU" i="1" dirty="0">
                <a:sym typeface="Symbol" panose="05050102010706020507" pitchFamily="18" charset="2"/>
              </a:rPr>
              <a:t>10 Ом</a:t>
            </a:r>
          </a:p>
          <a:p>
            <a:r>
              <a:rPr lang="en-US" i="1" dirty="0">
                <a:sym typeface="Symbol" panose="05050102010706020507" pitchFamily="18" charset="2"/>
              </a:rPr>
              <a:t>R</a:t>
            </a:r>
            <a:r>
              <a:rPr lang="ru-RU" i="1" dirty="0">
                <a:sym typeface="Symbol" panose="05050102010706020507" pitchFamily="18" charset="2"/>
              </a:rPr>
              <a:t> =</a:t>
            </a:r>
            <a:r>
              <a:rPr lang="en-US" i="1" dirty="0">
                <a:sym typeface="Symbol" panose="05050102010706020507" pitchFamily="18" charset="2"/>
              </a:rPr>
              <a:t> 15 </a:t>
            </a:r>
            <a:r>
              <a:rPr lang="ru-RU" i="1" dirty="0">
                <a:sym typeface="Symbol" panose="05050102010706020507" pitchFamily="18" charset="2"/>
              </a:rPr>
              <a:t>Ом</a:t>
            </a:r>
          </a:p>
          <a:p>
            <a:r>
              <a:rPr lang="ru-RU" i="1" dirty="0">
                <a:sym typeface="Symbol" panose="05050102010706020507" pitchFamily="18" charset="2"/>
              </a:rPr>
              <a:t>С = 80 мкФ = 80*10</a:t>
            </a:r>
            <a:r>
              <a:rPr lang="ru-RU" i="1" baseline="30000" dirty="0">
                <a:sym typeface="Symbol" panose="05050102010706020507" pitchFamily="18" charset="2"/>
              </a:rPr>
              <a:t>-6</a:t>
            </a:r>
            <a:r>
              <a:rPr lang="ru-RU" i="1" dirty="0">
                <a:sym typeface="Symbol" panose="05050102010706020507" pitchFamily="18" charset="2"/>
              </a:rPr>
              <a:t> Ф</a:t>
            </a:r>
          </a:p>
          <a:p>
            <a:endParaRPr lang="ru-RU" i="1" dirty="0"/>
          </a:p>
          <a:p>
            <a:r>
              <a:rPr lang="en-US" i="1" dirty="0">
                <a:sym typeface="Symbol" panose="05050102010706020507" pitchFamily="18" charset="2"/>
              </a:rPr>
              <a:t>Q</a:t>
            </a:r>
            <a:r>
              <a:rPr lang="ru-RU" i="1" baseline="-25000" dirty="0">
                <a:sym typeface="Symbol" panose="05050102010706020507" pitchFamily="18" charset="2"/>
              </a:rPr>
              <a:t>л</a:t>
            </a:r>
            <a:r>
              <a:rPr lang="en-US" i="1" dirty="0"/>
              <a:t> - ? </a:t>
            </a:r>
            <a:endParaRPr lang="ru-RU" i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0E05E7B-A7CA-4058-A930-0B79A9DE0712}"/>
              </a:ext>
            </a:extLst>
          </p:cNvPr>
          <p:cNvGrpSpPr/>
          <p:nvPr/>
        </p:nvGrpSpPr>
        <p:grpSpPr>
          <a:xfrm>
            <a:off x="824237" y="2757847"/>
            <a:ext cx="2255847" cy="1975389"/>
            <a:chOff x="282012" y="2482165"/>
            <a:chExt cx="1093861" cy="1836347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FDB9AF40-AED3-437E-B9AB-C838D3D7DA79}"/>
                </a:ext>
              </a:extLst>
            </p:cNvPr>
            <p:cNvCxnSpPr/>
            <p:nvPr/>
          </p:nvCxnSpPr>
          <p:spPr>
            <a:xfrm>
              <a:off x="1375873" y="2482165"/>
              <a:ext cx="0" cy="183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6AFCBC3-D109-41E8-9B4C-4E6B87AC0C19}"/>
                </a:ext>
              </a:extLst>
            </p:cNvPr>
            <p:cNvCxnSpPr/>
            <p:nvPr/>
          </p:nvCxnSpPr>
          <p:spPr>
            <a:xfrm flipH="1">
              <a:off x="282012" y="3828516"/>
              <a:ext cx="10938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B78103-E55D-4D6A-BF96-2C1F1A47E1B2}"/>
              </a:ext>
            </a:extLst>
          </p:cNvPr>
          <p:cNvSpPr txBox="1"/>
          <p:nvPr/>
        </p:nvSpPr>
        <p:spPr>
          <a:xfrm>
            <a:off x="3256937" y="2424912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Решение: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26076-E0F2-4EA8-A21C-EAE2B7709FBC}"/>
              </a:ext>
            </a:extLst>
          </p:cNvPr>
          <p:cNvSpPr txBox="1"/>
          <p:nvPr/>
        </p:nvSpPr>
        <p:spPr>
          <a:xfrm>
            <a:off x="3247312" y="2757847"/>
            <a:ext cx="565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R</a:t>
            </a:r>
            <a:r>
              <a:rPr lang="ru-RU" i="1" baseline="-25000" dirty="0"/>
              <a:t>общ</a:t>
            </a:r>
            <a:r>
              <a:rPr lang="en-US" i="1" dirty="0"/>
              <a:t> = R</a:t>
            </a:r>
            <a:r>
              <a:rPr lang="ru-RU" i="1" baseline="-25000" dirty="0"/>
              <a:t>л</a:t>
            </a:r>
            <a:r>
              <a:rPr lang="ru-RU" i="1" dirty="0"/>
              <a:t> + </a:t>
            </a:r>
            <a:r>
              <a:rPr lang="en-US" i="1" dirty="0"/>
              <a:t>R = </a:t>
            </a:r>
            <a:r>
              <a:rPr lang="en-US" dirty="0"/>
              <a:t>10</a:t>
            </a:r>
            <a:r>
              <a:rPr lang="en-US" i="1" dirty="0"/>
              <a:t> </a:t>
            </a:r>
            <a:r>
              <a:rPr lang="en-US" dirty="0"/>
              <a:t>+ 15</a:t>
            </a:r>
            <a:r>
              <a:rPr lang="en-US" i="1" dirty="0"/>
              <a:t> = </a:t>
            </a:r>
            <a:r>
              <a:rPr lang="en-US" dirty="0"/>
              <a:t>25</a:t>
            </a:r>
            <a:r>
              <a:rPr lang="en-US" i="1" dirty="0"/>
              <a:t> </a:t>
            </a:r>
            <a:r>
              <a:rPr lang="ru-RU" i="1" dirty="0"/>
              <a:t>Ом</a:t>
            </a:r>
          </a:p>
          <a:p>
            <a:pPr algn="just"/>
            <a:r>
              <a:rPr lang="ru-RU" i="1" dirty="0"/>
              <a:t>Запишем закон Ома для полной цепи:</a:t>
            </a:r>
          </a:p>
          <a:p>
            <a:pPr algn="just"/>
            <a:endParaRPr lang="ru-RU" i="1" dirty="0"/>
          </a:p>
          <a:p>
            <a:pPr algn="just"/>
            <a:endParaRPr lang="ru-RU" i="1" dirty="0"/>
          </a:p>
          <a:p>
            <a:pPr algn="just"/>
            <a:r>
              <a:rPr lang="ru-RU" i="1" dirty="0"/>
              <a:t>Напряжение на конденсаторе:  </a:t>
            </a:r>
            <a:r>
              <a:rPr lang="en-US" i="1" dirty="0"/>
              <a:t>U = IR</a:t>
            </a:r>
            <a:r>
              <a:rPr lang="ru-RU" i="1" baseline="-25000" dirty="0"/>
              <a:t>общ</a:t>
            </a:r>
            <a:r>
              <a:rPr lang="ru-RU" i="1" dirty="0"/>
              <a:t> </a:t>
            </a:r>
            <a:r>
              <a:rPr lang="ru-RU" dirty="0"/>
              <a:t>=</a:t>
            </a:r>
            <a:r>
              <a:rPr lang="ru-RU" i="1" dirty="0"/>
              <a:t> </a:t>
            </a:r>
            <a:r>
              <a:rPr lang="ru-RU" dirty="0"/>
              <a:t>2*25 = 50 </a:t>
            </a:r>
            <a:r>
              <a:rPr lang="ru-RU" i="1" dirty="0"/>
              <a:t>В</a:t>
            </a:r>
            <a:endParaRPr lang="en-US" i="1" dirty="0"/>
          </a:p>
          <a:p>
            <a:pPr algn="just"/>
            <a:r>
              <a:rPr lang="ru-RU" i="1" dirty="0"/>
              <a:t>После размыкания ключа вся энергия, накопленная на конденсаторе, будет выделятся на лампе и резисторе: </a:t>
            </a:r>
            <a:r>
              <a:rPr lang="en-US" i="1" dirty="0"/>
              <a:t>W = Q</a:t>
            </a:r>
            <a:r>
              <a:rPr lang="ru-RU" i="1" baseline="-25000" dirty="0"/>
              <a:t>л</a:t>
            </a:r>
            <a:r>
              <a:rPr lang="ru-RU" i="1" dirty="0"/>
              <a:t> +</a:t>
            </a:r>
            <a:r>
              <a:rPr lang="en-US" i="1" dirty="0"/>
              <a:t>Q</a:t>
            </a:r>
            <a:r>
              <a:rPr lang="en-US" i="1" baseline="-25000" dirty="0"/>
              <a:t>R</a:t>
            </a:r>
            <a:endParaRPr lang="en-US" baseline="-25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09654"/>
              </p:ext>
            </p:extLst>
          </p:nvPr>
        </p:nvGraphicFramePr>
        <p:xfrm>
          <a:off x="7165016" y="2947106"/>
          <a:ext cx="1141586" cy="65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Уравнение" r:id="rId4" imgW="774360" imgH="444240" progId="Equation.3">
                  <p:embed/>
                </p:oleObj>
              </mc:Choice>
              <mc:Fallback>
                <p:oleObj name="Уравнение" r:id="rId4" imgW="774360" imgH="444240" progId="Equation.3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5016" y="2947106"/>
                        <a:ext cx="1141586" cy="651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43504"/>
              </p:ext>
            </p:extLst>
          </p:nvPr>
        </p:nvGraphicFramePr>
        <p:xfrm>
          <a:off x="3338091" y="3310193"/>
          <a:ext cx="14589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Уравнение" r:id="rId6" imgW="990360" imgH="393480" progId="Equation.3">
                  <p:embed/>
                </p:oleObj>
              </mc:Choice>
              <mc:Fallback>
                <p:oleObj name="Уравнение" r:id="rId6" imgW="990360" imgH="39348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38091" y="3310193"/>
                        <a:ext cx="145891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56216"/>
              </p:ext>
            </p:extLst>
          </p:nvPr>
        </p:nvGraphicFramePr>
        <p:xfrm>
          <a:off x="5632248" y="4831495"/>
          <a:ext cx="3422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Уравнение" r:id="rId8" imgW="2323800" imgH="419040" progId="Equation.3">
                  <p:embed/>
                </p:oleObj>
              </mc:Choice>
              <mc:Fallback>
                <p:oleObj name="Уравнение" r:id="rId8" imgW="2323800" imgH="419040" progId="Equation.3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2248" y="4831495"/>
                        <a:ext cx="34226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51478"/>
              </p:ext>
            </p:extLst>
          </p:nvPr>
        </p:nvGraphicFramePr>
        <p:xfrm>
          <a:off x="720725" y="5114925"/>
          <a:ext cx="11191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Уравнение" r:id="rId10" imgW="761760" imgH="241200" progId="Equation.3">
                  <p:embed/>
                </p:oleObj>
              </mc:Choice>
              <mc:Fallback>
                <p:oleObj name="Уравнение" r:id="rId10" imgW="761760" imgH="241200" progId="Equation.3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0725" y="5114925"/>
                        <a:ext cx="1119188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99650"/>
              </p:ext>
            </p:extLst>
          </p:nvPr>
        </p:nvGraphicFramePr>
        <p:xfrm>
          <a:off x="2074211" y="5114925"/>
          <a:ext cx="1063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Уравнение" r:id="rId12" imgW="723600" imgH="228600" progId="Equation.3">
                  <p:embed/>
                </p:oleObj>
              </mc:Choice>
              <mc:Fallback>
                <p:oleObj name="Уравнение" r:id="rId12" imgW="723600" imgH="22860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4211" y="5114925"/>
                        <a:ext cx="1063625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05295"/>
              </p:ext>
            </p:extLst>
          </p:nvPr>
        </p:nvGraphicFramePr>
        <p:xfrm>
          <a:off x="720725" y="5503758"/>
          <a:ext cx="8588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Уравнение" r:id="rId14" imgW="583920" imgH="431640" progId="Equation.3">
                  <p:embed/>
                </p:oleObj>
              </mc:Choice>
              <mc:Fallback>
                <p:oleObj name="Уравнение" r:id="rId14" imgW="583920" imgH="43164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0725" y="5503758"/>
                        <a:ext cx="858838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46440"/>
              </p:ext>
            </p:extLst>
          </p:nvPr>
        </p:nvGraphicFramePr>
        <p:xfrm>
          <a:off x="1838120" y="5503758"/>
          <a:ext cx="12319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Уравнение" r:id="rId16" imgW="838080" imgH="431640" progId="Equation.3">
                  <p:embed/>
                </p:oleObj>
              </mc:Choice>
              <mc:Fallback>
                <p:oleObj name="Уравнение" r:id="rId16" imgW="838080" imgH="431640" progId="Equation.3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38120" y="5503758"/>
                        <a:ext cx="123190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6797"/>
              </p:ext>
            </p:extLst>
          </p:nvPr>
        </p:nvGraphicFramePr>
        <p:xfrm>
          <a:off x="3414713" y="5503759"/>
          <a:ext cx="11572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Уравнение" r:id="rId18" imgW="787320" imgH="431640" progId="Equation.3">
                  <p:embed/>
                </p:oleObj>
              </mc:Choice>
              <mc:Fallback>
                <p:oleObj name="Уравнение" r:id="rId18" imgW="787320" imgH="431640" progId="Equation.3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14713" y="5503759"/>
                        <a:ext cx="1157287" cy="69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004748"/>
              </p:ext>
            </p:extLst>
          </p:nvPr>
        </p:nvGraphicFramePr>
        <p:xfrm>
          <a:off x="5178223" y="5448145"/>
          <a:ext cx="21653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Уравнение" r:id="rId20" imgW="1473120" imgH="622080" progId="Equation.3">
                  <p:embed/>
                </p:oleObj>
              </mc:Choice>
              <mc:Fallback>
                <p:oleObj name="Уравнение" r:id="rId20" imgW="1473120" imgH="622080" progId="Equation.3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78223" y="5448145"/>
                        <a:ext cx="2165350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56937" y="6418482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155825" algn="l"/>
              </a:tabLst>
            </a:pPr>
            <a:r>
              <a:rPr lang="ru-RU" b="1" i="1" dirty="0"/>
              <a:t>Ответ: </a:t>
            </a:r>
            <a:r>
              <a:rPr lang="en-US" i="1" dirty="0">
                <a:sym typeface="Symbol" panose="05050102010706020507" pitchFamily="18" charset="2"/>
              </a:rPr>
              <a:t>Q</a:t>
            </a:r>
            <a:r>
              <a:rPr lang="ru-RU" i="1" baseline="-25000" dirty="0">
                <a:sym typeface="Symbol" panose="05050102010706020507" pitchFamily="18" charset="2"/>
              </a:rPr>
              <a:t>л</a:t>
            </a:r>
            <a:r>
              <a:rPr lang="en-US" i="1" dirty="0"/>
              <a:t> </a:t>
            </a:r>
            <a:r>
              <a:rPr lang="ru-RU" i="1" dirty="0"/>
              <a:t>=</a:t>
            </a:r>
            <a:r>
              <a:rPr lang="en-US" i="1" dirty="0"/>
              <a:t> </a:t>
            </a:r>
            <a:r>
              <a:rPr lang="en-US" b="1" dirty="0"/>
              <a:t>0,</a:t>
            </a:r>
            <a:r>
              <a:rPr lang="ru-RU" b="1" dirty="0"/>
              <a:t>04 Дж</a:t>
            </a:r>
            <a:r>
              <a:rPr lang="ru-RU" b="1" i="1" dirty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927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45A960-370C-4B2F-8BD2-7CF063148C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0"/>
            <a:ext cx="9144000" cy="2643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7E5C9D-363C-4CB5-89F5-3950E229BFD4}"/>
              </a:ext>
            </a:extLst>
          </p:cNvPr>
          <p:cNvSpPr txBox="1"/>
          <p:nvPr/>
        </p:nvSpPr>
        <p:spPr>
          <a:xfrm>
            <a:off x="824236" y="2643447"/>
            <a:ext cx="2380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Дано:</a:t>
            </a:r>
          </a:p>
          <a:p>
            <a:r>
              <a:rPr lang="en-US" i="1" dirty="0">
                <a:sym typeface="Symbol" panose="05050102010706020507" pitchFamily="18" charset="2"/>
              </a:rPr>
              <a:t>Ɛ</a:t>
            </a:r>
            <a:r>
              <a:rPr lang="ru-RU" i="1" dirty="0">
                <a:sym typeface="Symbol" panose="05050102010706020507" pitchFamily="18" charset="2"/>
              </a:rPr>
              <a:t> = 3 В</a:t>
            </a:r>
          </a:p>
          <a:p>
            <a:r>
              <a:rPr lang="en-US" i="1" dirty="0">
                <a:sym typeface="Symbol" panose="05050102010706020507" pitchFamily="18" charset="2"/>
              </a:rPr>
              <a:t>r = 2 </a:t>
            </a:r>
            <a:r>
              <a:rPr lang="ru-RU" i="1" dirty="0">
                <a:sym typeface="Symbol" panose="05050102010706020507" pitchFamily="18" charset="2"/>
              </a:rPr>
              <a:t>Ом</a:t>
            </a:r>
            <a:endParaRPr lang="en-US" i="1" dirty="0">
              <a:sym typeface="Symbol" panose="05050102010706020507" pitchFamily="18" charset="2"/>
            </a:endParaRPr>
          </a:p>
          <a:p>
            <a:r>
              <a:rPr lang="en-US" i="1" dirty="0">
                <a:sym typeface="Symbol" panose="05050102010706020507" pitchFamily="18" charset="2"/>
              </a:rPr>
              <a:t>L = 1 </a:t>
            </a:r>
            <a:r>
              <a:rPr lang="ru-RU" i="1" dirty="0" err="1">
                <a:sym typeface="Symbol" panose="05050102010706020507" pitchFamily="18" charset="2"/>
              </a:rPr>
              <a:t>мГн</a:t>
            </a:r>
            <a:r>
              <a:rPr lang="en-US" i="1" dirty="0">
                <a:sym typeface="Symbol" panose="05050102010706020507" pitchFamily="18" charset="2"/>
              </a:rPr>
              <a:t> = 10</a:t>
            </a:r>
            <a:r>
              <a:rPr lang="en-US" i="1" baseline="30000" dirty="0">
                <a:sym typeface="Symbol" panose="05050102010706020507" pitchFamily="18" charset="2"/>
              </a:rPr>
              <a:t>-3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ru-RU" i="1" dirty="0">
                <a:sym typeface="Symbol" panose="05050102010706020507" pitchFamily="18" charset="2"/>
              </a:rPr>
              <a:t>Гн</a:t>
            </a:r>
          </a:p>
          <a:p>
            <a:r>
              <a:rPr lang="ru-RU" i="1" dirty="0">
                <a:sym typeface="Symbol" panose="05050102010706020507" pitchFamily="18" charset="2"/>
              </a:rPr>
              <a:t>С = 50 мкФ = 50*10</a:t>
            </a:r>
            <a:r>
              <a:rPr lang="ru-RU" i="1" baseline="30000" dirty="0">
                <a:sym typeface="Symbol" panose="05050102010706020507" pitchFamily="18" charset="2"/>
              </a:rPr>
              <a:t>-6</a:t>
            </a:r>
            <a:r>
              <a:rPr lang="ru-RU" i="1" dirty="0">
                <a:sym typeface="Symbol" panose="05050102010706020507" pitchFamily="18" charset="2"/>
              </a:rPr>
              <a:t> Ф</a:t>
            </a:r>
          </a:p>
          <a:p>
            <a:r>
              <a:rPr lang="en-US" i="1" dirty="0" err="1">
                <a:sym typeface="Symbol" panose="05050102010706020507" pitchFamily="18" charset="2"/>
              </a:rPr>
              <a:t>i</a:t>
            </a:r>
            <a:r>
              <a:rPr lang="en-US" i="1" dirty="0">
                <a:sym typeface="Symbol" panose="05050102010706020507" pitchFamily="18" charset="2"/>
              </a:rPr>
              <a:t> = 1 A</a:t>
            </a:r>
          </a:p>
          <a:p>
            <a:endParaRPr lang="ru-RU" i="1" dirty="0"/>
          </a:p>
          <a:p>
            <a:r>
              <a:rPr lang="en-US" i="1" dirty="0">
                <a:sym typeface="Symbol" panose="05050102010706020507" pitchFamily="18" charset="2"/>
              </a:rPr>
              <a:t>u</a:t>
            </a:r>
            <a:r>
              <a:rPr lang="en-US" i="1" dirty="0"/>
              <a:t> - ? </a:t>
            </a:r>
            <a:endParaRPr lang="ru-RU" i="1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0E05E7B-A7CA-4058-A930-0B79A9DE0712}"/>
              </a:ext>
            </a:extLst>
          </p:cNvPr>
          <p:cNvGrpSpPr/>
          <p:nvPr/>
        </p:nvGrpSpPr>
        <p:grpSpPr>
          <a:xfrm>
            <a:off x="891614" y="2976382"/>
            <a:ext cx="2265372" cy="1975389"/>
            <a:chOff x="282012" y="2482165"/>
            <a:chExt cx="1093861" cy="1836347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DB9AF40-AED3-437E-B9AB-C838D3D7DA79}"/>
                </a:ext>
              </a:extLst>
            </p:cNvPr>
            <p:cNvCxnSpPr/>
            <p:nvPr/>
          </p:nvCxnSpPr>
          <p:spPr>
            <a:xfrm>
              <a:off x="1375873" y="2482165"/>
              <a:ext cx="0" cy="183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6AFCBC3-D109-41E8-9B4C-4E6B87AC0C19}"/>
                </a:ext>
              </a:extLst>
            </p:cNvPr>
            <p:cNvCxnSpPr/>
            <p:nvPr/>
          </p:nvCxnSpPr>
          <p:spPr>
            <a:xfrm flipH="1">
              <a:off x="282012" y="3828516"/>
              <a:ext cx="109386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B78103-E55D-4D6A-BF96-2C1F1A47E1B2}"/>
              </a:ext>
            </a:extLst>
          </p:cNvPr>
          <p:cNvSpPr txBox="1"/>
          <p:nvPr/>
        </p:nvSpPr>
        <p:spPr>
          <a:xfrm>
            <a:off x="3324314" y="2643447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Решение: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726076-E0F2-4EA8-A21C-EAE2B7709FBC}"/>
              </a:ext>
            </a:extLst>
          </p:cNvPr>
          <p:cNvSpPr txBox="1"/>
          <p:nvPr/>
        </p:nvSpPr>
        <p:spPr>
          <a:xfrm>
            <a:off x="3324314" y="3012779"/>
            <a:ext cx="5235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контуре происходят э/м колебания.</a:t>
            </a:r>
          </a:p>
          <a:p>
            <a:pPr algn="just"/>
            <a:r>
              <a:rPr lang="ru-RU" dirty="0"/>
              <a:t>Запишем закон сохранения энергии: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Ответ: </a:t>
            </a:r>
            <a:r>
              <a:rPr lang="en-US" b="1" i="1" dirty="0">
                <a:sym typeface="Symbol" panose="05050102010706020507" pitchFamily="18" charset="2"/>
              </a:rPr>
              <a:t>U</a:t>
            </a:r>
            <a:r>
              <a:rPr lang="en-US" b="1" i="1" dirty="0"/>
              <a:t> = 5 </a:t>
            </a:r>
            <a:r>
              <a:rPr lang="ru-RU" b="1" i="1" dirty="0"/>
              <a:t>В.</a:t>
            </a:r>
            <a:endParaRPr lang="en-US" b="1" i="1" dirty="0"/>
          </a:p>
          <a:p>
            <a:pPr algn="just"/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134"/>
              </p:ext>
            </p:extLst>
          </p:nvPr>
        </p:nvGraphicFramePr>
        <p:xfrm>
          <a:off x="7144570" y="3170547"/>
          <a:ext cx="16541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Уравнение" r:id="rId4" imgW="1104840" imgH="419040" progId="Equation.3">
                  <p:embed/>
                </p:oleObj>
              </mc:Choice>
              <mc:Fallback>
                <p:oleObj name="Уравнение" r:id="rId4" imgW="1104840" imgH="41904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4570" y="3170547"/>
                        <a:ext cx="165417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25976"/>
              </p:ext>
            </p:extLst>
          </p:nvPr>
        </p:nvGraphicFramePr>
        <p:xfrm>
          <a:off x="3403279" y="3692067"/>
          <a:ext cx="26431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Уравнение" r:id="rId6" imgW="1765080" imgH="241200" progId="Equation.3">
                  <p:embed/>
                </p:oleObj>
              </mc:Choice>
              <mc:Fallback>
                <p:oleObj name="Уравнение" r:id="rId6" imgW="1765080" imgH="241200" progId="Equation.3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3279" y="3692067"/>
                        <a:ext cx="2643188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756065"/>
              </p:ext>
            </p:extLst>
          </p:nvPr>
        </p:nvGraphicFramePr>
        <p:xfrm>
          <a:off x="3403279" y="4052429"/>
          <a:ext cx="15605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Уравнение" r:id="rId8" imgW="1041120" imgH="444240" progId="Equation.3">
                  <p:embed/>
                </p:oleObj>
              </mc:Choice>
              <mc:Fallback>
                <p:oleObj name="Уравнение" r:id="rId8" imgW="1041120" imgH="44424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3279" y="4052429"/>
                        <a:ext cx="156051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8346"/>
              </p:ext>
            </p:extLst>
          </p:nvPr>
        </p:nvGraphicFramePr>
        <p:xfrm>
          <a:off x="3403279" y="4731717"/>
          <a:ext cx="6842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Уравнение" r:id="rId10" imgW="457200" imgH="393480" progId="Equation.3">
                  <p:embed/>
                </p:oleObj>
              </mc:Choice>
              <mc:Fallback>
                <p:oleObj name="Уравнение" r:id="rId10" imgW="457200" imgH="393480" progId="Equation.3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03279" y="4731717"/>
                        <a:ext cx="6842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43415"/>
              </p:ext>
            </p:extLst>
          </p:nvPr>
        </p:nvGraphicFramePr>
        <p:xfrm>
          <a:off x="4254819" y="4731717"/>
          <a:ext cx="1292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Уравнение" r:id="rId12" imgW="863280" imgH="393480" progId="Equation.3">
                  <p:embed/>
                </p:oleObj>
              </mc:Choice>
              <mc:Fallback>
                <p:oleObj name="Уравнение" r:id="rId12" imgW="863280" imgH="393480" progId="Equation.3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54819" y="4731717"/>
                        <a:ext cx="12922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88815"/>
              </p:ext>
            </p:extLst>
          </p:nvPr>
        </p:nvGraphicFramePr>
        <p:xfrm>
          <a:off x="6106221" y="4684091"/>
          <a:ext cx="2740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Уравнение" r:id="rId14" imgW="1828800" imgH="457200" progId="Equation.3">
                  <p:embed/>
                </p:oleObj>
              </mc:Choice>
              <mc:Fallback>
                <p:oleObj name="Уравнение" r:id="rId14" imgW="1828800" imgH="457200" progId="Equation.3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06221" y="4684091"/>
                        <a:ext cx="27400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0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59E561-1DE2-4850-AC63-CA73083B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146572"/>
            <a:ext cx="8235000" cy="138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7A3BEC-BD90-4AF7-9F28-6BEB2E03F434}"/>
                  </a:ext>
                </a:extLst>
              </p:cNvPr>
              <p:cNvSpPr txBox="1"/>
              <p:nvPr/>
            </p:nvSpPr>
            <p:spPr>
              <a:xfrm>
                <a:off x="5300663" y="2150269"/>
                <a:ext cx="1013034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7A3BEC-BD90-4AF7-9F28-6BEB2E03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663" y="2150269"/>
                <a:ext cx="1013034" cy="301878"/>
              </a:xfrm>
              <a:prstGeom prst="rect">
                <a:avLst/>
              </a:prstGeom>
              <a:blipFill>
                <a:blip r:embed="rId3"/>
                <a:stretch>
                  <a:fillRect l="-5422" r="-5422"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6D2BCC-E1DB-42D6-9709-6ABF15D7DDDD}"/>
                  </a:ext>
                </a:extLst>
              </p:cNvPr>
              <p:cNvSpPr txBox="1"/>
              <p:nvPr/>
            </p:nvSpPr>
            <p:spPr>
              <a:xfrm>
                <a:off x="6522244" y="1994632"/>
                <a:ext cx="2216889" cy="529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ru-RU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6D2BCC-E1DB-42D6-9709-6ABF15D7D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4" y="1994632"/>
                <a:ext cx="2216889" cy="529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7535FD8-D0A9-4426-A186-52DD6301D7DC}"/>
              </a:ext>
            </a:extLst>
          </p:cNvPr>
          <p:cNvSpPr txBox="1"/>
          <p:nvPr/>
        </p:nvSpPr>
        <p:spPr>
          <a:xfrm>
            <a:off x="2714626" y="2150269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0,25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FAFFDF-06C0-44DE-8F1F-ABBCFD74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54500" y="2821782"/>
            <a:ext cx="8235000" cy="169896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C6A844C-A9BB-4E6B-A003-C1ED8B782E3F}"/>
              </a:ext>
            </a:extLst>
          </p:cNvPr>
          <p:cNvCxnSpPr/>
          <p:nvPr/>
        </p:nvCxnSpPr>
        <p:spPr>
          <a:xfrm>
            <a:off x="2893219" y="4882755"/>
            <a:ext cx="1764506" cy="4500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D561645-6745-44B1-A5E6-84A551C830A7}"/>
              </a:ext>
            </a:extLst>
          </p:cNvPr>
          <p:cNvCxnSpPr>
            <a:cxnSpLocks/>
          </p:cNvCxnSpPr>
          <p:nvPr/>
        </p:nvCxnSpPr>
        <p:spPr>
          <a:xfrm>
            <a:off x="2900363" y="5336381"/>
            <a:ext cx="267317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569070F-50CF-4D97-B2B9-8E58F26ABD90}"/>
              </a:ext>
            </a:extLst>
          </p:cNvPr>
          <p:cNvCxnSpPr/>
          <p:nvPr/>
        </p:nvCxnSpPr>
        <p:spPr>
          <a:xfrm>
            <a:off x="2896791" y="4882754"/>
            <a:ext cx="0" cy="453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0121F1BA-BD68-4A66-B973-B3FADD2FE459}"/>
              </a:ext>
            </a:extLst>
          </p:cNvPr>
          <p:cNvSpPr/>
          <p:nvPr/>
        </p:nvSpPr>
        <p:spPr>
          <a:xfrm>
            <a:off x="2806324" y="4697183"/>
            <a:ext cx="176858" cy="1768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solidFill>
                <a:srgbClr val="C0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EA6DFCE-AAB3-4632-ABEE-74A979AC794C}"/>
              </a:ext>
            </a:extLst>
          </p:cNvPr>
          <p:cNvSpPr/>
          <p:nvPr/>
        </p:nvSpPr>
        <p:spPr>
          <a:xfrm>
            <a:off x="4584048" y="5155953"/>
            <a:ext cx="176858" cy="1768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6F7B2-2976-4603-B7A7-054571986B14}"/>
              </a:ext>
            </a:extLst>
          </p:cNvPr>
          <p:cNvSpPr txBox="1"/>
          <p:nvPr/>
        </p:nvSpPr>
        <p:spPr>
          <a:xfrm>
            <a:off x="3691783" y="5112223"/>
            <a:ext cx="5063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i="1" dirty="0">
                <a:solidFill>
                  <a:srgbClr val="C00000"/>
                </a:solidFill>
              </a:rPr>
              <a:t>30</a:t>
            </a:r>
            <a:r>
              <a:rPr lang="ru-RU" sz="1350" b="1" i="1" baseline="500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B2EBA-50D2-4F10-938E-8834530F0B4C}"/>
              </a:ext>
            </a:extLst>
          </p:cNvPr>
          <p:cNvSpPr txBox="1"/>
          <p:nvPr/>
        </p:nvSpPr>
        <p:spPr>
          <a:xfrm>
            <a:off x="3410465" y="4820575"/>
            <a:ext cx="7763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C00000"/>
                </a:solidFill>
              </a:rPr>
              <a:t>S=10 </a:t>
            </a:r>
            <a:r>
              <a:rPr lang="ru-RU" sz="1350" b="1" i="1" dirty="0">
                <a:solidFill>
                  <a:srgbClr val="C00000"/>
                </a:solidFill>
              </a:rPr>
              <a:t>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6B864B-6F8B-43D2-A6B3-398DAC91A6D3}"/>
              </a:ext>
            </a:extLst>
          </p:cNvPr>
          <p:cNvSpPr txBox="1"/>
          <p:nvPr/>
        </p:nvSpPr>
        <p:spPr>
          <a:xfrm>
            <a:off x="2688169" y="4943732"/>
            <a:ext cx="2160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rgbClr val="C00000"/>
                </a:solidFill>
              </a:rPr>
              <a:t>h</a:t>
            </a:r>
            <a:endParaRPr lang="ru-RU" sz="1350" b="1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8671A2-AC18-4C8D-804E-B24E95246AA2}"/>
                  </a:ext>
                </a:extLst>
              </p:cNvPr>
              <p:cNvSpPr txBox="1"/>
              <p:nvPr/>
            </p:nvSpPr>
            <p:spPr>
              <a:xfrm>
                <a:off x="2983182" y="4574735"/>
                <a:ext cx="84394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8671A2-AC18-4C8D-804E-B24E95246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82" y="4574735"/>
                <a:ext cx="843949" cy="207749"/>
              </a:xfrm>
              <a:prstGeom prst="rect">
                <a:avLst/>
              </a:prstGeom>
              <a:blipFill>
                <a:blip r:embed="rId6"/>
                <a:stretch>
                  <a:fillRect l="-4317" t="-5714" r="-7194" b="-3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947347-6EA6-4F04-A79F-73AD97805640}"/>
                  </a:ext>
                </a:extLst>
              </p:cNvPr>
              <p:cNvSpPr txBox="1"/>
              <p:nvPr/>
            </p:nvSpPr>
            <p:spPr>
              <a:xfrm>
                <a:off x="4762116" y="4892892"/>
                <a:ext cx="801438" cy="42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947347-6EA6-4F04-A79F-73AD97805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16" y="4892892"/>
                <a:ext cx="801438" cy="420821"/>
              </a:xfrm>
              <a:prstGeom prst="rect">
                <a:avLst/>
              </a:prstGeom>
              <a:blipFill>
                <a:blip r:embed="rId7"/>
                <a:stretch>
                  <a:fillRect l="-4545" r="-758" b="-14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23B2F1-0716-47DF-A22A-8F44BE8EC699}"/>
                  </a:ext>
                </a:extLst>
              </p:cNvPr>
              <p:cNvSpPr txBox="1"/>
              <p:nvPr/>
            </p:nvSpPr>
            <p:spPr>
              <a:xfrm>
                <a:off x="6138866" y="4202029"/>
                <a:ext cx="997837" cy="42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𝒎𝒈𝒉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35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23B2F1-0716-47DF-A22A-8F44BE8EC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66" y="4202029"/>
                <a:ext cx="997837" cy="420821"/>
              </a:xfrm>
              <a:prstGeom prst="rect">
                <a:avLst/>
              </a:prstGeom>
              <a:blipFill>
                <a:blip r:embed="rId8"/>
                <a:stretch>
                  <a:fillRect l="-6098" r="-610" b="-14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045EBE-E98B-4B68-B59D-2E046918F389}"/>
                  </a:ext>
                </a:extLst>
              </p:cNvPr>
              <p:cNvSpPr txBox="1"/>
              <p:nvPr/>
            </p:nvSpPr>
            <p:spPr>
              <a:xfrm>
                <a:off x="6138865" y="4984260"/>
                <a:ext cx="1142108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ru-RU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045EBE-E98B-4B68-B59D-2E046918F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65" y="4984260"/>
                <a:ext cx="1142108" cy="207749"/>
              </a:xfrm>
              <a:prstGeom prst="rect">
                <a:avLst/>
              </a:prstGeom>
              <a:blipFill>
                <a:blip r:embed="rId9"/>
                <a:stretch>
                  <a:fillRect l="-3743" t="-2941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095A25-BC90-45B2-B9FE-D464232D349C}"/>
                  </a:ext>
                </a:extLst>
              </p:cNvPr>
              <p:cNvSpPr txBox="1"/>
              <p:nvPr/>
            </p:nvSpPr>
            <p:spPr>
              <a:xfrm>
                <a:off x="6138865" y="4644592"/>
                <a:ext cx="827471" cy="25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𝒈𝒉</m:t>
                          </m:r>
                        </m:e>
                      </m:rad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095A25-BC90-45B2-B9FE-D464232D3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65" y="4644592"/>
                <a:ext cx="827471" cy="251607"/>
              </a:xfrm>
              <a:prstGeom prst="rect">
                <a:avLst/>
              </a:prstGeom>
              <a:blipFill>
                <a:blip r:embed="rId10"/>
                <a:stretch>
                  <a:fillRect l="-2206" r="-7353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85FF1-4EE8-4D9D-9EA6-88D7A300933D}"/>
                  </a:ext>
                </a:extLst>
              </p:cNvPr>
              <p:cNvSpPr txBox="1"/>
              <p:nvPr/>
            </p:nvSpPr>
            <p:spPr>
              <a:xfrm>
                <a:off x="6138865" y="5285520"/>
                <a:ext cx="1901033" cy="2364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35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85FF1-4EE8-4D9D-9EA6-88D7A3009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65" y="5285520"/>
                <a:ext cx="1901033" cy="236475"/>
              </a:xfrm>
              <a:prstGeom prst="rect">
                <a:avLst/>
              </a:prstGeom>
              <a:blipFill>
                <a:blip r:embed="rId11"/>
                <a:stretch>
                  <a:fillRect l="-641" r="-641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A102700-186A-490D-9C75-4237C857E6A3}"/>
              </a:ext>
            </a:extLst>
          </p:cNvPr>
          <p:cNvSpPr txBox="1"/>
          <p:nvPr/>
        </p:nvSpPr>
        <p:spPr>
          <a:xfrm>
            <a:off x="2732327" y="4116242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C05F78-5B4F-4262-AB04-36D4700E5743}"/>
                  </a:ext>
                </a:extLst>
              </p:cNvPr>
              <p:cNvSpPr txBox="1"/>
              <p:nvPr/>
            </p:nvSpPr>
            <p:spPr>
              <a:xfrm>
                <a:off x="7501782" y="4978860"/>
                <a:ext cx="150041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3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35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C05F78-5B4F-4262-AB04-36D4700E5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782" y="4978860"/>
                <a:ext cx="1500411" cy="207749"/>
              </a:xfrm>
              <a:prstGeom prst="rect">
                <a:avLst/>
              </a:prstGeom>
              <a:blipFill>
                <a:blip r:embed="rId12"/>
                <a:stretch>
                  <a:fillRect l="-2846" t="-2941" r="-1220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0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6471A3-8602-4565-A417-003DA46FB3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287489"/>
            <a:ext cx="8235000" cy="1658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D985-CF33-43C2-B242-460F848CFE1B}"/>
                  </a:ext>
                </a:extLst>
              </p:cNvPr>
              <p:cNvSpPr txBox="1"/>
              <p:nvPr/>
            </p:nvSpPr>
            <p:spPr>
              <a:xfrm>
                <a:off x="6035778" y="2339464"/>
                <a:ext cx="1072945" cy="469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D985-CF33-43C2-B242-460F848C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78" y="2339464"/>
                <a:ext cx="1072945" cy="469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B58A08-3C54-43F4-816E-EC1D89ACBD9A}"/>
                  </a:ext>
                </a:extLst>
              </p:cNvPr>
              <p:cNvSpPr txBox="1"/>
              <p:nvPr/>
            </p:nvSpPr>
            <p:spPr>
              <a:xfrm>
                <a:off x="7473252" y="2456298"/>
                <a:ext cx="1072945" cy="235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sSub>
                        <m:sSub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e>
                        <m:sub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e>
                        <m:sup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B58A08-3C54-43F4-816E-EC1D89AC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52" y="2456298"/>
                <a:ext cx="1072945" cy="235449"/>
              </a:xfrm>
              <a:prstGeom prst="rect">
                <a:avLst/>
              </a:prstGeom>
              <a:blipFill>
                <a:blip r:embed="rId4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71791B-9437-44CA-89DA-DA65C2C3C811}"/>
              </a:ext>
            </a:extLst>
          </p:cNvPr>
          <p:cNvSpPr txBox="1"/>
          <p:nvPr/>
        </p:nvSpPr>
        <p:spPr>
          <a:xfrm>
            <a:off x="2680783" y="2530555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4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2838F5-338B-471C-9F34-BEECBC6F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71582" y="1114078"/>
            <a:ext cx="8235000" cy="4187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D985-CF33-43C2-B242-460F848CFE1B}"/>
                  </a:ext>
                </a:extLst>
              </p:cNvPr>
              <p:cNvSpPr txBox="1"/>
              <p:nvPr/>
            </p:nvSpPr>
            <p:spPr>
              <a:xfrm>
                <a:off x="64346" y="1983822"/>
                <a:ext cx="90468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тяж</m:t>
                        </m:r>
                      </m:sub>
                    </m:sSub>
                    <m:r>
                      <a:rPr lang="ru-RU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sub>
                    </m:sSub>
                  </m:oMath>
                </a14:m>
                <a:endParaRPr lang="ru-RU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83D985-CF33-43C2-B242-460F848CF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" y="1983822"/>
                <a:ext cx="904688" cy="184666"/>
              </a:xfrm>
              <a:prstGeom prst="rect">
                <a:avLst/>
              </a:prstGeom>
              <a:blipFill>
                <a:blip r:embed="rId3"/>
                <a:stretch>
                  <a:fillRect l="-608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71791B-9437-44CA-89DA-DA65C2C3C811}"/>
              </a:ext>
            </a:extLst>
          </p:cNvPr>
          <p:cNvSpPr txBox="1"/>
          <p:nvPr/>
        </p:nvSpPr>
        <p:spPr>
          <a:xfrm>
            <a:off x="2452174" y="4853425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1   4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263378-6A25-4033-9CEA-ECF83E85BB81}"/>
                  </a:ext>
                </a:extLst>
              </p:cNvPr>
              <p:cNvSpPr txBox="1"/>
              <p:nvPr/>
            </p:nvSpPr>
            <p:spPr>
              <a:xfrm>
                <a:off x="64345" y="2238232"/>
                <a:ext cx="90468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ru-RU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𝑔𝑉</m:t>
                    </m:r>
                  </m:oMath>
                </a14:m>
                <a:endParaRPr lang="ru-RU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263378-6A25-4033-9CEA-ECF83E85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" y="2238232"/>
                <a:ext cx="904688" cy="184666"/>
              </a:xfrm>
              <a:prstGeom prst="rect">
                <a:avLst/>
              </a:prstGeom>
              <a:blipFill>
                <a:blip r:embed="rId4"/>
                <a:stretch>
                  <a:fillRect l="-608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35E80C-832D-4711-89FC-04DA4B429492}"/>
                  </a:ext>
                </a:extLst>
              </p:cNvPr>
              <p:cNvSpPr txBox="1"/>
              <p:nvPr/>
            </p:nvSpPr>
            <p:spPr>
              <a:xfrm>
                <a:off x="64345" y="2492029"/>
                <a:ext cx="90468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𝑉𝑔</m:t>
                    </m:r>
                    <m:r>
                      <a:rPr lang="ru-RU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в</m:t>
                        </m:r>
                      </m:sub>
                    </m:sSub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𝑔𝑉</m:t>
                    </m:r>
                  </m:oMath>
                </a14:m>
                <a:endParaRPr lang="ru-RU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35E80C-832D-4711-89FC-04DA4B42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" y="2492029"/>
                <a:ext cx="904688" cy="184666"/>
              </a:xfrm>
              <a:prstGeom prst="rect">
                <a:avLst/>
              </a:prstGeom>
              <a:blipFill>
                <a:blip r:embed="rId5"/>
                <a:stretch>
                  <a:fillRect l="-6081" r="-5405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B36AD-6F13-4AFD-BAEB-7FF19E8047B8}"/>
                  </a:ext>
                </a:extLst>
              </p:cNvPr>
              <p:cNvSpPr txBox="1"/>
              <p:nvPr/>
            </p:nvSpPr>
            <p:spPr>
              <a:xfrm>
                <a:off x="64343" y="2745827"/>
                <a:ext cx="1086033" cy="315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ru-RU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B36AD-6F13-4AFD-BAEB-7FF19E804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" y="2745827"/>
                <a:ext cx="1086033" cy="315214"/>
              </a:xfrm>
              <a:prstGeom prst="rect">
                <a:avLst/>
              </a:prstGeom>
              <a:blipFill>
                <a:blip r:embed="rId6"/>
                <a:stretch>
                  <a:fillRect l="-5056" t="-1923" r="-2247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19F701DE-CACC-4125-B1C0-3579303CF6C8}"/>
              </a:ext>
            </a:extLst>
          </p:cNvPr>
          <p:cNvSpPr/>
          <p:nvPr/>
        </p:nvSpPr>
        <p:spPr>
          <a:xfrm>
            <a:off x="1445336" y="2754425"/>
            <a:ext cx="315231" cy="315231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F686D3-160B-4CA6-9277-1A791F405AAA}"/>
                  </a:ext>
                </a:extLst>
              </p:cNvPr>
              <p:cNvSpPr txBox="1"/>
              <p:nvPr/>
            </p:nvSpPr>
            <p:spPr>
              <a:xfrm>
                <a:off x="64344" y="3133387"/>
                <a:ext cx="114502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ru-RU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=20Н</m:t>
                      </m:r>
                    </m:oMath>
                  </m:oMathPara>
                </a14:m>
                <a:endParaRPr lang="ru-RU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F686D3-160B-4CA6-9277-1A791F40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4" y="3133387"/>
                <a:ext cx="1145024" cy="184666"/>
              </a:xfrm>
              <a:prstGeom prst="rect">
                <a:avLst/>
              </a:prstGeom>
              <a:blipFill>
                <a:blip r:embed="rId7"/>
                <a:stretch>
                  <a:fillRect l="-4813" r="-4278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446ED9-EBB6-4081-95E7-82BCE67FF6E0}"/>
                  </a:ext>
                </a:extLst>
              </p:cNvPr>
              <p:cNvSpPr txBox="1"/>
              <p:nvPr/>
            </p:nvSpPr>
            <p:spPr>
              <a:xfrm>
                <a:off x="64343" y="3383988"/>
                <a:ext cx="106391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=40Н, </m:t>
                      </m:r>
                      <m:r>
                        <a:rPr lang="en-US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446ED9-EBB6-4081-95E7-82BCE67FF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" y="3383988"/>
                <a:ext cx="1063912" cy="184666"/>
              </a:xfrm>
              <a:prstGeom prst="rect">
                <a:avLst/>
              </a:prstGeom>
              <a:blipFill>
                <a:blip r:embed="rId8"/>
                <a:stretch>
                  <a:fillRect l="-5172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42D44-29AD-4A58-B8E2-1300F122A08E}"/>
                  </a:ext>
                </a:extLst>
              </p:cNvPr>
              <p:cNvSpPr txBox="1"/>
              <p:nvPr/>
            </p:nvSpPr>
            <p:spPr>
              <a:xfrm>
                <a:off x="64342" y="3640960"/>
                <a:ext cx="127038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𝑔𝑉</m:t>
                      </m:r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42D44-29AD-4A58-B8E2-1300F122A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" y="3640960"/>
                <a:ext cx="1270388" cy="184666"/>
              </a:xfrm>
              <a:prstGeom prst="rect">
                <a:avLst/>
              </a:prstGeom>
              <a:blipFill>
                <a:blip r:embed="rId9"/>
                <a:stretch>
                  <a:fillRect l="-4327" r="-3365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82493-EDF5-40FC-A282-F781579C70B6}"/>
                  </a:ext>
                </a:extLst>
              </p:cNvPr>
              <p:cNvSpPr txBox="1"/>
              <p:nvPr/>
            </p:nvSpPr>
            <p:spPr>
              <a:xfrm>
                <a:off x="64341" y="3891560"/>
                <a:ext cx="106391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ru-RU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2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82493-EDF5-40FC-A282-F781579C7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1" y="3891560"/>
                <a:ext cx="1063912" cy="184666"/>
              </a:xfrm>
              <a:prstGeom prst="rect">
                <a:avLst/>
              </a:prstGeom>
              <a:blipFill>
                <a:blip r:embed="rId10"/>
                <a:stretch>
                  <a:fillRect l="-5172" b="-19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545E5AC6-9656-4CAC-898D-3AC15EA85DF1}"/>
              </a:ext>
            </a:extLst>
          </p:cNvPr>
          <p:cNvSpPr/>
          <p:nvPr/>
        </p:nvSpPr>
        <p:spPr>
          <a:xfrm>
            <a:off x="1445336" y="3826277"/>
            <a:ext cx="315231" cy="315231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2587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 animBg="1"/>
      <p:bldP spid="12" grpId="0"/>
      <p:bldP spid="13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8C5A5-4C4C-4CEF-853C-9A1B727E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09000" y="1131938"/>
            <a:ext cx="8235000" cy="411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B89BC-F83F-45D7-AA7E-D8B2BFE8F27E}"/>
              </a:ext>
            </a:extLst>
          </p:cNvPr>
          <p:cNvSpPr txBox="1"/>
          <p:nvPr/>
        </p:nvSpPr>
        <p:spPr>
          <a:xfrm>
            <a:off x="6176141" y="4860798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6528718-1A70-4B6F-9D69-921B63FEEFBA}"/>
              </a:ext>
            </a:extLst>
          </p:cNvPr>
          <p:cNvGrpSpPr/>
          <p:nvPr/>
        </p:nvGrpSpPr>
        <p:grpSpPr>
          <a:xfrm>
            <a:off x="98400" y="3593076"/>
            <a:ext cx="2680322" cy="795606"/>
            <a:chOff x="1104593" y="5102942"/>
            <a:chExt cx="3573762" cy="1060808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EC3757AC-FB2D-4F9E-91A6-676AD8080268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93" y="5554152"/>
              <a:ext cx="2352675" cy="6000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147DAEC-E025-46B1-A8AD-434E926AF1A9}"/>
                </a:ext>
              </a:extLst>
            </p:cNvPr>
            <p:cNvCxnSpPr>
              <a:cxnSpLocks/>
            </p:cNvCxnSpPr>
            <p:nvPr/>
          </p:nvCxnSpPr>
          <p:spPr>
            <a:xfrm>
              <a:off x="2684206" y="6158988"/>
              <a:ext cx="19941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67C9453-8EED-4546-A4DF-CE00E7FC007E}"/>
                </a:ext>
              </a:extLst>
            </p:cNvPr>
            <p:cNvSpPr/>
            <p:nvPr/>
          </p:nvSpPr>
          <p:spPr>
            <a:xfrm rot="836380">
              <a:off x="1789471" y="5516964"/>
              <a:ext cx="540774" cy="2761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F32DF7F-CCFD-490E-A487-ABA246E2138C}"/>
                </a:ext>
              </a:extLst>
            </p:cNvPr>
            <p:cNvCxnSpPr/>
            <p:nvPr/>
          </p:nvCxnSpPr>
          <p:spPr>
            <a:xfrm>
              <a:off x="2059858" y="5655041"/>
              <a:ext cx="0" cy="5087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68161DB6-9D5E-4AE9-82F5-91D7ECE86DE6}"/>
                </a:ext>
              </a:extLst>
            </p:cNvPr>
            <p:cNvCxnSpPr/>
            <p:nvPr/>
          </p:nvCxnSpPr>
          <p:spPr>
            <a:xfrm flipV="1">
              <a:off x="2059858" y="5102942"/>
              <a:ext cx="113071" cy="5520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7EE5D2C-3696-4C3D-9695-15C1E101B7C6}"/>
                </a:ext>
              </a:extLst>
            </p:cNvPr>
            <p:cNvCxnSpPr/>
            <p:nvPr/>
          </p:nvCxnSpPr>
          <p:spPr>
            <a:xfrm flipH="1" flipV="1">
              <a:off x="1484671" y="5496232"/>
              <a:ext cx="575187" cy="158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68E75-A654-459E-A486-E2C85E454984}"/>
                  </a:ext>
                </a:extLst>
              </p:cNvPr>
              <p:cNvSpPr txBox="1"/>
              <p:nvPr/>
            </p:nvSpPr>
            <p:spPr>
              <a:xfrm>
                <a:off x="318166" y="4582870"/>
                <a:ext cx="118244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𝒎𝒈𝒄𝒐𝒔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68E75-A654-459E-A486-E2C85E454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66" y="4582870"/>
                <a:ext cx="1182440" cy="230832"/>
              </a:xfrm>
              <a:prstGeom prst="rect">
                <a:avLst/>
              </a:prstGeom>
              <a:blipFill>
                <a:blip r:embed="rId3"/>
                <a:stretch>
                  <a:fillRect l="-3608" r="-2062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FA1F95-255C-4964-84D0-A0BF2C6827AD}"/>
                  </a:ext>
                </a:extLst>
              </p:cNvPr>
              <p:cNvSpPr txBox="1"/>
              <p:nvPr/>
            </p:nvSpPr>
            <p:spPr>
              <a:xfrm>
                <a:off x="308818" y="4918505"/>
                <a:ext cx="1415387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𝒎𝒈𝒄𝒐𝒔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FA1F95-255C-4964-84D0-A0BF2C682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8" y="4918505"/>
                <a:ext cx="1415387" cy="230832"/>
              </a:xfrm>
              <a:prstGeom prst="rect">
                <a:avLst/>
              </a:prstGeom>
              <a:blipFill>
                <a:blip r:embed="rId4"/>
                <a:stretch>
                  <a:fillRect l="-2586" r="-3017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5F1495-B4CF-44EC-84F9-8C8E83992CFB}"/>
              </a:ext>
            </a:extLst>
          </p:cNvPr>
          <p:cNvSpPr txBox="1"/>
          <p:nvPr/>
        </p:nvSpPr>
        <p:spPr>
          <a:xfrm>
            <a:off x="3809018" y="4860798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B65A77-B1BE-4C2B-8B09-292404B3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5716847" cy="5143500"/>
          </a:xfrm>
          <a:prstGeom prst="rect">
            <a:avLst/>
          </a:prstGeom>
        </p:spPr>
      </p:pic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1CDF69FD-95CA-4AAB-8BFF-31FB9B900340}"/>
              </a:ext>
            </a:extLst>
          </p:cNvPr>
          <p:cNvSpPr/>
          <p:nvPr/>
        </p:nvSpPr>
        <p:spPr>
          <a:xfrm>
            <a:off x="3591226" y="3300115"/>
            <a:ext cx="211844" cy="211844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CA125A2E-B5BB-4754-A411-E59C531338A3}"/>
              </a:ext>
            </a:extLst>
          </p:cNvPr>
          <p:cNvSpPr/>
          <p:nvPr/>
        </p:nvSpPr>
        <p:spPr>
          <a:xfrm>
            <a:off x="3602288" y="3687260"/>
            <a:ext cx="211844" cy="211844"/>
          </a:xfrm>
          <a:prstGeom prst="flowChartConnector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3E4E57-162A-42F2-B1AE-F0FC23F2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944" y="4380732"/>
            <a:ext cx="1354058" cy="657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E6086-CB48-4AF5-AA82-CE6E73E6EE83}"/>
              </a:ext>
            </a:extLst>
          </p:cNvPr>
          <p:cNvSpPr txBox="1"/>
          <p:nvPr/>
        </p:nvSpPr>
        <p:spPr>
          <a:xfrm>
            <a:off x="4736771" y="4632199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2   4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7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F8CAB-5CAE-4162-84A6-088BE5A0CD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939518"/>
            <a:ext cx="8235000" cy="1637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92581-9E3E-4BCA-93C3-55BB0436971A}"/>
                  </a:ext>
                </a:extLst>
              </p:cNvPr>
              <p:cNvSpPr txBox="1"/>
              <p:nvPr/>
            </p:nvSpPr>
            <p:spPr>
              <a:xfrm>
                <a:off x="6475617" y="2085795"/>
                <a:ext cx="758467" cy="430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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𝒑𝑽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𝑹𝑻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92581-9E3E-4BCA-93C3-55BB04369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17" y="2085795"/>
                <a:ext cx="758467" cy="430695"/>
              </a:xfrm>
              <a:prstGeom prst="rect">
                <a:avLst/>
              </a:prstGeom>
              <a:blipFill>
                <a:blip r:embed="rId3"/>
                <a:stretch>
                  <a:fillRect t="-2817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0C968-5C23-4AEF-854F-7D35B0189F90}"/>
                  </a:ext>
                </a:extLst>
              </p:cNvPr>
              <p:cNvSpPr txBox="1"/>
              <p:nvPr/>
            </p:nvSpPr>
            <p:spPr>
              <a:xfrm>
                <a:off x="7487898" y="2047707"/>
                <a:ext cx="1229429" cy="506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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sSup>
                            <m:sSup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  <m:sup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𝑹𝑻</m:t>
                          </m:r>
                          <m:sSub>
                            <m:sSubPr>
                              <m:ctrlP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↓</m:t>
                              </m:r>
                            </m:e>
                            <m:sub>
                              <m:r>
                                <a:rPr lang="en-US" sz="15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0C968-5C23-4AEF-854F-7D35B018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98" y="2047707"/>
                <a:ext cx="1229429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CC746CB-3E15-47D5-8EEC-4D7C9F305C09}"/>
              </a:ext>
            </a:extLst>
          </p:cNvPr>
          <p:cNvSpPr txBox="1"/>
          <p:nvPr/>
        </p:nvSpPr>
        <p:spPr>
          <a:xfrm>
            <a:off x="3241205" y="2231253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F7FDA9-D9FA-418B-B642-AE2BD7A2DEF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54500" y="2697233"/>
            <a:ext cx="8235000" cy="235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C931D1-837F-40AF-BFCA-87158298AAC3}"/>
              </a:ext>
            </a:extLst>
          </p:cNvPr>
          <p:cNvSpPr txBox="1"/>
          <p:nvPr/>
        </p:nvSpPr>
        <p:spPr>
          <a:xfrm>
            <a:off x="3241205" y="4676138"/>
            <a:ext cx="60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37AFDC-7FF9-4B1A-B7F6-967E3B584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946" y="1804642"/>
            <a:ext cx="10001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134716-FDB4-4448-A446-601B8C27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4500" y="1051167"/>
            <a:ext cx="8235000" cy="2897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7217E-4597-4DC4-9FEB-2E94925A49C2}"/>
                  </a:ext>
                </a:extLst>
              </p:cNvPr>
              <p:cNvSpPr txBox="1"/>
              <p:nvPr/>
            </p:nvSpPr>
            <p:spPr>
              <a:xfrm>
                <a:off x="6224894" y="1626967"/>
                <a:ext cx="718803" cy="43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sz="15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7217E-4597-4DC4-9FEB-2E94925A4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94" y="1626967"/>
                <a:ext cx="718803" cy="433645"/>
              </a:xfrm>
              <a:prstGeom prst="rect">
                <a:avLst/>
              </a:prstGeom>
              <a:blipFill>
                <a:blip r:embed="rId3"/>
                <a:stretch>
                  <a:fillRect t="-2817"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F4ACB9-3C8A-45C5-B6F4-4BCBF8422DA4}"/>
              </a:ext>
            </a:extLst>
          </p:cNvPr>
          <p:cNvSpPr txBox="1"/>
          <p:nvPr/>
        </p:nvSpPr>
        <p:spPr>
          <a:xfrm>
            <a:off x="3039330" y="3586107"/>
            <a:ext cx="78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38F428-E1A2-4BA7-A111-182E6624B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10" y="3648352"/>
            <a:ext cx="814388" cy="3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787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Тема Office</vt:lpstr>
      <vt:lpstr>Уравнение</vt:lpstr>
      <vt:lpstr>Досрочный ЕГЭ по физике 2020 Вариант –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Досрочный ЕГЭ по физике 2020 Вариант – 1</dc:title>
  <dc:creator>Григорьев Юрий</dc:creator>
  <cp:lastModifiedBy>Григорьев Юрий</cp:lastModifiedBy>
  <cp:revision>78</cp:revision>
  <dcterms:created xsi:type="dcterms:W3CDTF">2020-04-19T11:24:34Z</dcterms:created>
  <dcterms:modified xsi:type="dcterms:W3CDTF">2020-05-10T10:30:26Z</dcterms:modified>
</cp:coreProperties>
</file>