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300" r:id="rId16"/>
    <p:sldId id="271" r:id="rId17"/>
    <p:sldId id="272" r:id="rId18"/>
    <p:sldId id="273" r:id="rId19"/>
    <p:sldId id="274" r:id="rId20"/>
    <p:sldId id="275" r:id="rId21"/>
    <p:sldId id="278" r:id="rId22"/>
    <p:sldId id="279" r:id="rId23"/>
    <p:sldId id="280" r:id="rId24"/>
    <p:sldId id="283" r:id="rId25"/>
    <p:sldId id="284" r:id="rId26"/>
    <p:sldId id="289" r:id="rId27"/>
    <p:sldId id="286" r:id="rId28"/>
    <p:sldId id="290" r:id="rId29"/>
    <p:sldId id="294" r:id="rId30"/>
    <p:sldId id="291" r:id="rId31"/>
    <p:sldId id="292" r:id="rId32"/>
    <p:sldId id="293" r:id="rId33"/>
    <p:sldId id="295" r:id="rId34"/>
    <p:sldId id="296" r:id="rId35"/>
    <p:sldId id="299" r:id="rId36"/>
    <p:sldId id="297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4languagetutors.ru/leksika-na-ege-zadaniya-26-31/" TargetMode="External"/><Relationship Id="rId2" Type="http://schemas.openxmlformats.org/officeDocument/2006/relationships/hyperlink" Target="http://4languagetutors.ru/grammatika-na-ege-zadaniya-19-25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4languagetutors.ru/category/oge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8029604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ЕГЭ по английскому языку </a:t>
            </a:r>
            <a:b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задания 32-38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68" y="6429396"/>
            <a:ext cx="2000232" cy="42860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pic>
        <p:nvPicPr>
          <p:cNvPr id="3074" name="Picture 2" descr="https://pp.userapi.com/c840235/v840235963/3b5ce/p4t9xCRCkw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523646"/>
            <a:ext cx="3786214" cy="5334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Пример из демоверсии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329642" cy="4340237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 32 проверяет знание управления (то есть какой предлог идет после) глагола. </a:t>
            </a:r>
          </a:p>
          <a:p>
            <a:pPr>
              <a:buNone/>
            </a:pPr>
            <a:r>
              <a:rPr lang="en-US" dirty="0" smtClean="0"/>
              <a:t>In 1869, a creative engineer named John Roebling was </a:t>
            </a:r>
            <a:r>
              <a:rPr lang="en-US" b="1" dirty="0" smtClean="0"/>
              <a:t>32 </a:t>
            </a:r>
            <a:r>
              <a:rPr lang="en-US" dirty="0" smtClean="0"/>
              <a:t>______ by an</a:t>
            </a:r>
            <a:br>
              <a:rPr lang="en-US" dirty="0" smtClean="0"/>
            </a:br>
            <a:r>
              <a:rPr lang="en-US" dirty="0" smtClean="0"/>
              <a:t>idea to build a spectacular bridge connecting New York with the Long Island.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1) inclined 2) involved 3) included 4) inspired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1869, a creative engineer named John Roebling was </a:t>
            </a:r>
            <a:r>
              <a:rPr lang="en-US" b="1" dirty="0" smtClean="0"/>
              <a:t>32 </a:t>
            </a:r>
            <a:r>
              <a:rPr lang="en-US" dirty="0" smtClean="0"/>
              <a:t>______ by an</a:t>
            </a:r>
            <a:br>
              <a:rPr lang="en-US" dirty="0" smtClean="0"/>
            </a:br>
            <a:r>
              <a:rPr lang="en-US" dirty="0" smtClean="0"/>
              <a:t>idea to build a spectacular bridge connecting New York with the Long Island.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rgbClr val="002060"/>
                </a:solidFill>
              </a:rPr>
              <a:t> 1) inclined 2) involved 3) included 4) inspired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Рассмотрим варианты — после </a:t>
            </a:r>
            <a:r>
              <a:rPr lang="ru-RU" dirty="0" err="1" smtClean="0"/>
              <a:t>inclined</a:t>
            </a:r>
            <a:r>
              <a:rPr lang="ru-RU" dirty="0" smtClean="0"/>
              <a:t> (предрасположенный, склонный) должен идти предлог </a:t>
            </a:r>
            <a:r>
              <a:rPr lang="ru-RU" dirty="0" err="1" smtClean="0"/>
              <a:t>to</a:t>
            </a:r>
            <a:r>
              <a:rPr lang="ru-RU" dirty="0" smtClean="0"/>
              <a:t>, после </a:t>
            </a:r>
            <a:r>
              <a:rPr lang="ru-RU" dirty="0" err="1" smtClean="0"/>
              <a:t>involved</a:t>
            </a:r>
            <a:r>
              <a:rPr lang="ru-RU" dirty="0" smtClean="0"/>
              <a:t> — </a:t>
            </a:r>
            <a:r>
              <a:rPr lang="ru-RU" dirty="0" err="1" smtClean="0"/>
              <a:t>in</a:t>
            </a:r>
            <a:r>
              <a:rPr lang="ru-RU" dirty="0" smtClean="0"/>
              <a:t>, </a:t>
            </a:r>
            <a:r>
              <a:rPr lang="ru-RU" dirty="0" err="1" smtClean="0"/>
              <a:t>после</a:t>
            </a:r>
            <a:r>
              <a:rPr lang="ru-RU" dirty="0" smtClean="0"/>
              <a:t> </a:t>
            </a:r>
            <a:r>
              <a:rPr lang="ru-RU" dirty="0" err="1" smtClean="0"/>
              <a:t>included</a:t>
            </a:r>
            <a:r>
              <a:rPr lang="ru-RU" dirty="0" smtClean="0"/>
              <a:t> — ничего, а вот после последнего варианта — </a:t>
            </a:r>
            <a:r>
              <a:rPr lang="ru-RU" dirty="0" err="1" smtClean="0"/>
              <a:t>inspired</a:t>
            </a:r>
            <a:r>
              <a:rPr lang="ru-RU" dirty="0" smtClean="0"/>
              <a:t> — как </a:t>
            </a:r>
            <a:r>
              <a:rPr lang="ru-RU" dirty="0" err="1" smtClean="0"/>
              <a:t>раз-таки</a:t>
            </a:r>
            <a:r>
              <a:rPr lang="ru-RU" dirty="0" smtClean="0"/>
              <a:t> </a:t>
            </a:r>
            <a:r>
              <a:rPr lang="ru-RU" dirty="0" err="1" smtClean="0"/>
              <a:t>by</a:t>
            </a:r>
            <a:r>
              <a:rPr lang="ru-RU" dirty="0" smtClean="0"/>
              <a:t>. Перевод бы нам в этом случае ничего не дал, потому что все глаголы (</a:t>
            </a:r>
            <a:r>
              <a:rPr lang="ru-RU" dirty="0" err="1" smtClean="0"/>
              <a:t>inclined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 err="1" smtClean="0"/>
              <a:t>idea</a:t>
            </a:r>
            <a:r>
              <a:rPr lang="ru-RU" dirty="0" smtClean="0"/>
              <a:t>- склонялся к идее, </a:t>
            </a:r>
            <a:r>
              <a:rPr lang="ru-RU" dirty="0" err="1" smtClean="0"/>
              <a:t>involved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 err="1" smtClean="0"/>
              <a:t>idea</a:t>
            </a:r>
            <a:r>
              <a:rPr lang="ru-RU" dirty="0" smtClean="0"/>
              <a:t> — увлечен идеей и </a:t>
            </a:r>
            <a:r>
              <a:rPr lang="ru-RU" dirty="0" err="1" smtClean="0"/>
              <a:t>included</a:t>
            </a:r>
            <a:r>
              <a:rPr lang="ru-RU" dirty="0" smtClean="0"/>
              <a:t> </a:t>
            </a:r>
            <a:r>
              <a:rPr lang="ru-RU" dirty="0" err="1" smtClean="0"/>
              <a:t>an</a:t>
            </a:r>
            <a:r>
              <a:rPr lang="ru-RU" dirty="0" smtClean="0"/>
              <a:t> </a:t>
            </a:r>
            <a:r>
              <a:rPr lang="ru-RU" dirty="0" err="1" smtClean="0"/>
              <a:t>idea</a:t>
            </a:r>
            <a:r>
              <a:rPr lang="ru-RU" dirty="0" smtClean="0"/>
              <a:t> — включал идею) могли бы подойти по смыслу, а вот предлог </a:t>
            </a:r>
            <a:r>
              <a:rPr lang="ru-RU" dirty="0" err="1" smtClean="0"/>
              <a:t>by</a:t>
            </a:r>
            <a:r>
              <a:rPr lang="ru-RU" dirty="0" smtClean="0"/>
              <a:t> недвусмысленно указывает на вариант № 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33 построено на знании слов-связок.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Так как пропуск стоит в начале предложения, нужно прочитать предыдущее, потом перевести оба и решить, какой ответ подходит. </a:t>
            </a:r>
          </a:p>
          <a:p>
            <a:pPr>
              <a:buNone/>
            </a:pPr>
            <a:r>
              <a:rPr lang="en-US" b="1" dirty="0" smtClean="0"/>
              <a:t>33 </a:t>
            </a:r>
            <a:r>
              <a:rPr lang="en-US" dirty="0" smtClean="0"/>
              <a:t>______, bridge building experts throughout the world thought that this was an</a:t>
            </a:r>
            <a:br>
              <a:rPr lang="en-US" dirty="0" smtClean="0"/>
            </a:br>
            <a:r>
              <a:rPr lang="en-US" dirty="0" smtClean="0"/>
              <a:t>impossible task. They </a:t>
            </a:r>
            <a:r>
              <a:rPr lang="en-US" b="1" dirty="0" smtClean="0"/>
              <a:t>34 </a:t>
            </a:r>
            <a:r>
              <a:rPr lang="en-US" dirty="0" smtClean="0"/>
              <a:t>______ Roebling to forget the idea, as it just could not be</a:t>
            </a:r>
            <a:br>
              <a:rPr lang="en-US" dirty="0" smtClean="0"/>
            </a:br>
            <a:r>
              <a:rPr lang="en-US" dirty="0" smtClean="0"/>
              <a:t>done and it was not practical. It had never been done before.</a:t>
            </a:r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</a:t>
            </a:r>
            <a:r>
              <a:rPr lang="en-US" b="1" dirty="0" smtClean="0">
                <a:solidFill>
                  <a:srgbClr val="002060"/>
                </a:solidFill>
              </a:rPr>
              <a:t>However 2) Although 3) Moreover 4) Therefore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33 </a:t>
            </a:r>
            <a:r>
              <a:rPr lang="en-US" dirty="0" smtClean="0"/>
              <a:t>______, bridge building experts throughout the world thought that this was an</a:t>
            </a:r>
            <a:br>
              <a:rPr lang="en-US" dirty="0" smtClean="0"/>
            </a:br>
            <a:r>
              <a:rPr lang="en-US" dirty="0" smtClean="0"/>
              <a:t>impossible task.</a:t>
            </a:r>
            <a:endParaRPr lang="ru-RU" dirty="0" smtClean="0"/>
          </a:p>
          <a:p>
            <a:r>
              <a:rPr lang="ru-RU" dirty="0" smtClean="0"/>
              <a:t>«В 1869, инженер Джон </a:t>
            </a:r>
            <a:r>
              <a:rPr lang="ru-RU" dirty="0" err="1" smtClean="0"/>
              <a:t>Рёблинг</a:t>
            </a:r>
            <a:r>
              <a:rPr lang="ru-RU" dirty="0" smtClean="0"/>
              <a:t> был вдохновлен идеей построить мост, связывающий </a:t>
            </a:r>
            <a:r>
              <a:rPr lang="ru-RU" dirty="0" err="1" smtClean="0"/>
              <a:t>Нью</a:t>
            </a:r>
            <a:r>
              <a:rPr lang="ru-RU" dirty="0" smtClean="0"/>
              <a:t> Йорк и Лонг </a:t>
            </a:r>
            <a:r>
              <a:rPr lang="ru-RU" dirty="0" err="1" smtClean="0"/>
              <a:t>Айленд</a:t>
            </a:r>
            <a:r>
              <a:rPr lang="ru-RU" dirty="0" smtClean="0"/>
              <a:t>. _________, эксперты по мостостроению всего мира считали это невыполнимой задачей» (точный перевод в этом задании не так обязателен, как в заданиях на грамматику и лексику, главное — ухватить смысл).</a:t>
            </a:r>
          </a:p>
          <a:p>
            <a:r>
              <a:rPr lang="ru-RU" dirty="0" smtClean="0"/>
              <a:t>Второе предложение по смыслу контрастирует с первым, потому что инженер решился построить мост, а эксперты посчитали его чудаком и миссию — невыполнимой. </a:t>
            </a:r>
          </a:p>
          <a:p>
            <a:r>
              <a:rPr lang="ru-RU" dirty="0" smtClean="0"/>
              <a:t>Какие из предложенных союзов помогают выразить контраст? </a:t>
            </a:r>
            <a:r>
              <a:rPr lang="ru-RU" dirty="0" err="1" smtClean="0"/>
              <a:t>However</a:t>
            </a:r>
            <a:r>
              <a:rPr lang="ru-RU" dirty="0" smtClean="0"/>
              <a:t> и </a:t>
            </a:r>
            <a:r>
              <a:rPr lang="ru-RU" dirty="0" err="1" smtClean="0"/>
              <a:t>Although</a:t>
            </a:r>
            <a:r>
              <a:rPr lang="ru-RU" dirty="0" smtClean="0"/>
              <a:t>. </a:t>
            </a:r>
            <a:r>
              <a:rPr lang="ru-RU" dirty="0" err="1" smtClean="0"/>
              <a:t>Moreover</a:t>
            </a:r>
            <a:r>
              <a:rPr lang="ru-RU" dirty="0" smtClean="0"/>
              <a:t> (кроме того) добавляет информацию, </a:t>
            </a:r>
            <a:r>
              <a:rPr lang="ru-RU" dirty="0" err="1" smtClean="0"/>
              <a:t>therefore</a:t>
            </a:r>
            <a:r>
              <a:rPr lang="ru-RU" dirty="0" smtClean="0"/>
              <a:t> (поэтому) указывает на результат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s://i0.wp.com/4languagetutors.ru/wp-content/uploads/2017/07/3.png?resize=649%2C162"/>
          <p:cNvPicPr>
            <a:picLocks noChangeAspect="1" noChangeArrowheads="1"/>
          </p:cNvPicPr>
          <p:nvPr/>
        </p:nvPicPr>
        <p:blipFill>
          <a:blip r:embed="rId2" cstate="print"/>
          <a:srcRect l="908" t="6812" r="1722" b="4034"/>
          <a:stretch>
            <a:fillRect/>
          </a:stretch>
        </p:blipFill>
        <p:spPr bwMode="auto">
          <a:xfrm>
            <a:off x="428596" y="195579"/>
            <a:ext cx="8847172" cy="2804793"/>
          </a:xfrm>
          <a:prstGeom prst="rect">
            <a:avLst/>
          </a:prstGeom>
          <a:noFill/>
        </p:spPr>
      </p:pic>
      <p:pic>
        <p:nvPicPr>
          <p:cNvPr id="17412" name="Picture 4" descr="https://i1.wp.com/4languagetutors.ru/wp-content/uploads/2017/07/4.png?resize=724%2C173"/>
          <p:cNvPicPr>
            <a:picLocks noChangeAspect="1" noChangeArrowheads="1"/>
          </p:cNvPicPr>
          <p:nvPr/>
        </p:nvPicPr>
        <p:blipFill>
          <a:blip r:embed="rId3" cstate="print"/>
          <a:srcRect l="4615" t="3219" r="4625"/>
          <a:stretch>
            <a:fillRect/>
          </a:stretch>
        </p:blipFill>
        <p:spPr bwMode="auto">
          <a:xfrm>
            <a:off x="0" y="3286123"/>
            <a:ext cx="9144000" cy="29289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Употребление Despite и In Spite Of, Although и Even Thoug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6696744" cy="3429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1520" y="3645024"/>
            <a:ext cx="46085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Четверо в одном ряду: правильный перевод на английский</a:t>
            </a:r>
          </a:p>
          <a:p>
            <a:pPr fontAlgn="base"/>
            <a:r>
              <a:rPr lang="ru-RU" dirty="0" smtClean="0"/>
              <a:t>Когда после фразы «несмотря на то, что» необходимо поставить целое предложение, а в голове вертятся только </a:t>
            </a:r>
            <a:r>
              <a:rPr lang="ru-RU" dirty="0" err="1" smtClean="0"/>
              <a:t>despite</a:t>
            </a:r>
            <a:r>
              <a:rPr lang="ru-RU" dirty="0" smtClean="0"/>
              <a:t> или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spite</a:t>
            </a:r>
            <a:r>
              <a:rPr lang="ru-RU" dirty="0" smtClean="0"/>
              <a:t> </a:t>
            </a:r>
            <a:r>
              <a:rPr lang="ru-RU" dirty="0" err="1" smtClean="0"/>
              <a:t>of</a:t>
            </a:r>
            <a:r>
              <a:rPr lang="ru-RU" dirty="0" smtClean="0"/>
              <a:t>, выход есть. </a:t>
            </a:r>
            <a:r>
              <a:rPr lang="ru-RU" b="1" dirty="0" smtClean="0"/>
              <a:t>Необходимо далее поставить фразу “</a:t>
            </a:r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 smtClean="0"/>
              <a:t>fact</a:t>
            </a:r>
            <a:r>
              <a:rPr lang="ru-RU" b="1" dirty="0" smtClean="0"/>
              <a:t> </a:t>
            </a:r>
            <a:r>
              <a:rPr lang="ru-RU" b="1" dirty="0" err="1" smtClean="0"/>
              <a:t>that</a:t>
            </a:r>
            <a:r>
              <a:rPr lang="ru-RU" b="1" dirty="0" smtClean="0"/>
              <a:t>” и смело добавлять подлежащее и сказуемое.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44008" y="3717031"/>
          <a:ext cx="4320481" cy="1981200"/>
        </p:xfrm>
        <a:graphic>
          <a:graphicData uri="http://schemas.openxmlformats.org/drawingml/2006/table">
            <a:tbl>
              <a:tblPr/>
              <a:tblGrid>
                <a:gridCol w="1340839"/>
                <a:gridCol w="1266348"/>
                <a:gridCol w="633174"/>
                <a:gridCol w="1080120"/>
              </a:tblGrid>
              <a:tr h="365341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062636"/>
                          </a:solidFill>
                          <a:latin typeface="Georgia"/>
                        </a:rPr>
                        <a:t>Although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ru-RU" b="0" dirty="0">
                          <a:solidFill>
                            <a:srgbClr val="062636"/>
                          </a:solidFill>
                          <a:latin typeface="Georgia"/>
                        </a:rPr>
                        <a:t>–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ase"/>
                      <a:r>
                        <a:rPr lang="ru-RU" b="0" dirty="0">
                          <a:solidFill>
                            <a:srgbClr val="062636"/>
                          </a:solidFill>
                          <a:latin typeface="Georgia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ru-RU" b="0" dirty="0">
                          <a:solidFill>
                            <a:srgbClr val="062636"/>
                          </a:solidFill>
                          <a:latin typeface="Georgia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ru-RU" b="0" dirty="0">
                          <a:solidFill>
                            <a:srgbClr val="062636"/>
                          </a:solidFill>
                          <a:latin typeface="Georgia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ru-RU" b="0" dirty="0">
                          <a:solidFill>
                            <a:srgbClr val="062636"/>
                          </a:solidFill>
                          <a:latin typeface="Georgia"/>
                        </a:rPr>
                        <a:t>⇒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base"/>
                      <a:r>
                        <a:rPr lang="ru-RU" b="0" dirty="0">
                          <a:solidFill>
                            <a:srgbClr val="062636"/>
                          </a:solidFill>
                          <a:latin typeface="Georgia"/>
                        </a:rPr>
                        <a:t>«Несмотря на то, что…»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5341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062636"/>
                          </a:solidFill>
                          <a:latin typeface="Georgia"/>
                        </a:rPr>
                        <a:t>Even though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81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>
                          <a:solidFill>
                            <a:srgbClr val="062636"/>
                          </a:solidFill>
                          <a:latin typeface="Georgia"/>
                        </a:rPr>
                        <a:t>Despite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/>
                      <a:r>
                        <a:rPr lang="en-US" b="0">
                          <a:solidFill>
                            <a:srgbClr val="062636"/>
                          </a:solidFill>
                          <a:latin typeface="Georgia"/>
                        </a:rPr>
                        <a:t>+ “the fact that…”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341">
                <a:tc>
                  <a:txBody>
                    <a:bodyPr/>
                    <a:lstStyle/>
                    <a:p>
                      <a:pPr algn="l" fontAlgn="base"/>
                      <a:r>
                        <a:rPr lang="en-US" b="0" dirty="0">
                          <a:solidFill>
                            <a:srgbClr val="062636"/>
                          </a:solidFill>
                          <a:latin typeface="Georgia"/>
                        </a:rPr>
                        <a:t>In spite of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4CE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После прочтения ясно, что </a:t>
            </a:r>
            <a:r>
              <a:rPr lang="ru-RU" dirty="0" err="1" smtClean="0"/>
              <a:t>although</a:t>
            </a:r>
            <a:r>
              <a:rPr lang="ru-RU" dirty="0" smtClean="0"/>
              <a:t> употребляется для контраста двух идей внутри предложения и не выделяется запятой. </a:t>
            </a:r>
            <a:r>
              <a:rPr lang="ru-RU" dirty="0" err="1" smtClean="0"/>
              <a:t>However</a:t>
            </a:r>
            <a:r>
              <a:rPr lang="ru-RU" dirty="0" smtClean="0"/>
              <a:t>, </a:t>
            </a:r>
            <a:r>
              <a:rPr lang="ru-RU" dirty="0" smtClean="0"/>
              <a:t> </a:t>
            </a:r>
            <a:r>
              <a:rPr lang="ru-RU" dirty="0" err="1" smtClean="0"/>
              <a:t>cтоит</a:t>
            </a:r>
            <a:r>
              <a:rPr lang="ru-RU" dirty="0" smtClean="0"/>
              <a:t> в начале предложения и обособлено пунктуационным знаком. Ответ №1.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 задании 34 понадобится знание синонимического ряда </a:t>
            </a:r>
            <a:r>
              <a:rPr lang="ru-RU" sz="3600" b="1" dirty="0" err="1" smtClean="0">
                <a:solidFill>
                  <a:srgbClr val="FF0000"/>
                </a:solidFill>
              </a:rPr>
              <a:t>say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speak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talk</a:t>
            </a:r>
            <a:r>
              <a:rPr lang="ru-RU" sz="3600" b="1" dirty="0" smtClean="0">
                <a:solidFill>
                  <a:srgbClr val="FF0000"/>
                </a:solidFill>
              </a:rPr>
              <a:t>, </a:t>
            </a:r>
            <a:r>
              <a:rPr lang="ru-RU" sz="3600" b="1" dirty="0" err="1" smtClean="0">
                <a:solidFill>
                  <a:srgbClr val="FF0000"/>
                </a:solidFill>
              </a:rPr>
              <a:t>tell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en-US" dirty="0" smtClean="0"/>
              <a:t>They </a:t>
            </a:r>
            <a:r>
              <a:rPr lang="en-US" b="1" dirty="0" smtClean="0"/>
              <a:t>34 </a:t>
            </a:r>
            <a:r>
              <a:rPr lang="en-US" dirty="0" smtClean="0"/>
              <a:t>______ Roebling to forget the idea, as it just could not </a:t>
            </a:r>
            <a:r>
              <a:rPr lang="en-US" dirty="0" err="1" smtClean="0"/>
              <a:t>bedone</a:t>
            </a:r>
            <a:r>
              <a:rPr lang="en-US" dirty="0" smtClean="0"/>
              <a:t> and it was not practical. It had never been done before.</a:t>
            </a:r>
            <a:br>
              <a:rPr lang="en-US" dirty="0" smtClean="0"/>
            </a:br>
            <a:r>
              <a:rPr lang="en-US" dirty="0" smtClean="0"/>
              <a:t> 1) talked 2) told 3) said 4) spoke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007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https://www.youtube.com/watch?v=1zqSdxI4CAY </a:t>
            </a:r>
            <a:endParaRPr lang="ru-RU" dirty="0" smtClean="0"/>
          </a:p>
          <a:p>
            <a:r>
              <a:rPr lang="ru-RU" dirty="0" smtClean="0"/>
              <a:t>Теперь посмотрим на смысл предложения с пропуском а смысл предложения посмотрит на нас — «эксперты сказали инженеру забыть об этой идее». После ознакомления с разницей между синонимами, понятно, что по смыслу подходят </a:t>
            </a:r>
            <a:r>
              <a:rPr lang="ru-RU" dirty="0" err="1" smtClean="0"/>
              <a:t>say</a:t>
            </a:r>
            <a:r>
              <a:rPr lang="ru-RU" dirty="0" smtClean="0"/>
              <a:t> или </a:t>
            </a:r>
            <a:r>
              <a:rPr lang="ru-RU" dirty="0" err="1" smtClean="0"/>
              <a:t>tell</a:t>
            </a:r>
            <a:r>
              <a:rPr lang="ru-RU" dirty="0" smtClean="0"/>
              <a:t>. Но если бы в пропуске было </a:t>
            </a:r>
            <a:r>
              <a:rPr lang="ru-RU" dirty="0" err="1" smtClean="0"/>
              <a:t>said</a:t>
            </a:r>
            <a:r>
              <a:rPr lang="ru-RU" dirty="0" smtClean="0"/>
              <a:t>, то после него обязателен предлог перед дополнением — </a:t>
            </a:r>
            <a:r>
              <a:rPr lang="ru-RU" dirty="0" err="1" smtClean="0"/>
              <a:t>said</a:t>
            </a:r>
            <a:r>
              <a:rPr lang="ru-RU" dirty="0" smtClean="0"/>
              <a:t> TO </a:t>
            </a:r>
            <a:r>
              <a:rPr lang="ru-RU" dirty="0" err="1" smtClean="0"/>
              <a:t>Roebling</a:t>
            </a:r>
            <a:r>
              <a:rPr lang="ru-RU" dirty="0" smtClean="0"/>
              <a:t>. выбираем №2, </a:t>
            </a:r>
            <a:r>
              <a:rPr lang="ru-RU" dirty="0" err="1" smtClean="0"/>
              <a:t>told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 задании 35 ученика «ловят» на знании или незнании идиом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</a:t>
            </a:r>
            <a:r>
              <a:rPr lang="ru-RU" dirty="0" smtClean="0"/>
              <a:t> </a:t>
            </a:r>
            <a:r>
              <a:rPr lang="en-US" dirty="0" smtClean="0"/>
              <a:t>thought about it all the time and he knew </a:t>
            </a:r>
            <a:r>
              <a:rPr lang="en-US" b="1" dirty="0" smtClean="0"/>
              <a:t>35 </a:t>
            </a:r>
            <a:r>
              <a:rPr lang="en-US" dirty="0" smtClean="0"/>
              <a:t>______ in his heart that it could be</a:t>
            </a:r>
            <a:r>
              <a:rPr lang="ru-RU" dirty="0" smtClean="0"/>
              <a:t> </a:t>
            </a:r>
            <a:r>
              <a:rPr lang="en-US" dirty="0" smtClean="0"/>
              <a:t>done.</a:t>
            </a:r>
            <a:br>
              <a:rPr lang="en-US" dirty="0" smtClean="0"/>
            </a:br>
            <a:r>
              <a:rPr lang="en-US" b="1" dirty="0" smtClean="0">
                <a:solidFill>
                  <a:srgbClr val="002060"/>
                </a:solidFill>
              </a:rPr>
              <a:t> deep 2) far 3) full 4) long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«</a:t>
            </a:r>
            <a:r>
              <a:rPr lang="ru-RU" dirty="0" err="1" smtClean="0"/>
              <a:t>deep</a:t>
            </a:r>
            <a:r>
              <a:rPr lang="ru-RU" dirty="0" smtClean="0"/>
              <a:t> </a:t>
            </a:r>
            <a:r>
              <a:rPr lang="ru-RU" dirty="0" err="1" smtClean="0"/>
              <a:t>in</a:t>
            </a:r>
            <a:r>
              <a:rPr lang="ru-RU" dirty="0" smtClean="0"/>
              <a:t> </a:t>
            </a:r>
            <a:r>
              <a:rPr lang="ru-RU" dirty="0" err="1" smtClean="0"/>
              <a:t>his</a:t>
            </a:r>
            <a:r>
              <a:rPr lang="ru-RU" dirty="0" smtClean="0"/>
              <a:t> </a:t>
            </a:r>
            <a:r>
              <a:rPr lang="ru-RU" dirty="0" err="1" smtClean="0"/>
              <a:t>heart</a:t>
            </a:r>
            <a:r>
              <a:rPr lang="ru-RU" dirty="0" smtClean="0"/>
              <a:t>». Как бы мы ее перевели на русский? Наверно, его эквивалент — выражение «глубоко в душе», поэтому  прилагательное </a:t>
            </a:r>
            <a:r>
              <a:rPr lang="ru-RU" dirty="0" err="1" smtClean="0"/>
              <a:t>deep</a:t>
            </a:r>
            <a:r>
              <a:rPr lang="ru-RU" dirty="0" smtClean="0"/>
              <a:t> само напрашивается в пропуск. Идиомы </a:t>
            </a:r>
            <a:r>
              <a:rPr lang="ru-RU" dirty="0" err="1" smtClean="0"/>
              <a:t>far</a:t>
            </a:r>
            <a:r>
              <a:rPr lang="ru-RU" dirty="0" smtClean="0"/>
              <a:t>, </a:t>
            </a:r>
            <a:r>
              <a:rPr lang="ru-RU" dirty="0" err="1" smtClean="0"/>
              <a:t>full</a:t>
            </a:r>
            <a:r>
              <a:rPr lang="ru-RU" dirty="0" smtClean="0"/>
              <a:t>, </a:t>
            </a:r>
            <a:r>
              <a:rPr lang="ru-RU" dirty="0" err="1" smtClean="0"/>
              <a:t>long</a:t>
            </a:r>
            <a:r>
              <a:rPr lang="ru-RU" dirty="0" smtClean="0"/>
              <a:t> — «далеко, полно, долго в сердце» у меня бы не вызвали доверия.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32-38 ПОВЫШЕННЫЙ УРОВЕНЬ!!!!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 </a:t>
            </a:r>
            <a:r>
              <a:rPr lang="ru-RU" dirty="0" smtClean="0">
                <a:hlinkClick r:id="rId2"/>
              </a:rPr>
              <a:t>задания 19 — 25</a:t>
            </a:r>
            <a:r>
              <a:rPr lang="ru-RU" dirty="0" smtClean="0"/>
              <a:t> и </a:t>
            </a:r>
            <a:r>
              <a:rPr lang="ru-RU" dirty="0" smtClean="0">
                <a:hlinkClick r:id="rId3"/>
              </a:rPr>
              <a:t>задания 26 — 31</a:t>
            </a:r>
            <a:r>
              <a:rPr lang="ru-RU" dirty="0" smtClean="0"/>
              <a:t> относятся к базовому уровню сложности, то задания 32 — 38 — к повышенному, поэтому на </a:t>
            </a:r>
            <a:r>
              <a:rPr lang="ru-RU" dirty="0" smtClean="0">
                <a:hlinkClick r:id="rId4"/>
              </a:rPr>
              <a:t>ОГЭ по английскому языку</a:t>
            </a:r>
            <a:r>
              <a:rPr lang="ru-RU" dirty="0" smtClean="0"/>
              <a:t> похожих заданий нет.</a:t>
            </a:r>
          </a:p>
          <a:p>
            <a:r>
              <a:rPr lang="ru-RU" dirty="0" smtClean="0"/>
              <a:t> Максимум за правильные ответы ученик может получить </a:t>
            </a:r>
            <a:r>
              <a:rPr lang="ru-RU" b="1" dirty="0" smtClean="0"/>
              <a:t>7 баллов</a:t>
            </a:r>
            <a:r>
              <a:rPr lang="ru-RU" dirty="0" smtClean="0"/>
              <a:t>, по баллу за каждый вопрос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</a:t>
            </a:r>
            <a:r>
              <a:rPr lang="ru-RU" b="1" dirty="0" smtClean="0">
                <a:solidFill>
                  <a:srgbClr val="FF0000"/>
                </a:solidFill>
              </a:rPr>
              <a:t> номере 36 </a:t>
            </a:r>
            <a:r>
              <a:rPr lang="ru-RU" dirty="0" smtClean="0">
                <a:solidFill>
                  <a:srgbClr val="FF0000"/>
                </a:solidFill>
              </a:rPr>
              <a:t>снова синонимы,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 just had to </a:t>
            </a:r>
            <a:r>
              <a:rPr lang="en-US" b="1" dirty="0" smtClean="0"/>
              <a:t>36 </a:t>
            </a:r>
            <a:r>
              <a:rPr lang="en-US" dirty="0" smtClean="0"/>
              <a:t>______ the dream with someone else. </a:t>
            </a:r>
            <a:endParaRPr lang="ru-RU" dirty="0" smtClean="0"/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1) join 2) unite 3) share 4) divide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ru-RU" dirty="0" smtClean="0"/>
              <a:t>причем две группы — </a:t>
            </a:r>
            <a:r>
              <a:rPr lang="ru-RU" dirty="0" err="1" smtClean="0"/>
              <a:t>join</a:t>
            </a:r>
            <a:r>
              <a:rPr lang="ru-RU" dirty="0" smtClean="0"/>
              <a:t>/</a:t>
            </a:r>
            <a:r>
              <a:rPr lang="ru-RU" dirty="0" err="1" smtClean="0"/>
              <a:t>unite</a:t>
            </a:r>
            <a:r>
              <a:rPr lang="ru-RU" dirty="0" smtClean="0"/>
              <a:t>, </a:t>
            </a:r>
            <a:r>
              <a:rPr lang="ru-RU" dirty="0" err="1" smtClean="0"/>
              <a:t>share</a:t>
            </a:r>
            <a:r>
              <a:rPr lang="ru-RU" dirty="0" smtClean="0"/>
              <a:t>/</a:t>
            </a:r>
            <a:r>
              <a:rPr lang="ru-RU" dirty="0" err="1" smtClean="0"/>
              <a:t>divide</a:t>
            </a:r>
            <a:r>
              <a:rPr lang="ru-RU" dirty="0" smtClean="0"/>
              <a:t>. У них разный смысл — первые два обозначают объединение, последние два — разделение.  Обратим внимание, что стоит после пропуска — «… </a:t>
            </a:r>
            <a:r>
              <a:rPr lang="ru-RU" dirty="0" err="1" smtClean="0"/>
              <a:t>his</a:t>
            </a:r>
            <a:r>
              <a:rPr lang="ru-RU" dirty="0" smtClean="0"/>
              <a:t> </a:t>
            </a:r>
            <a:r>
              <a:rPr lang="ru-RU" dirty="0" err="1" smtClean="0"/>
              <a:t>dream</a:t>
            </a:r>
            <a:r>
              <a:rPr lang="ru-RU" dirty="0" smtClean="0"/>
              <a:t> </a:t>
            </a:r>
            <a:r>
              <a:rPr lang="ru-RU" dirty="0" err="1" smtClean="0"/>
              <a:t>with</a:t>
            </a:r>
            <a:r>
              <a:rPr lang="ru-RU" dirty="0" smtClean="0"/>
              <a:t> </a:t>
            </a:r>
            <a:r>
              <a:rPr lang="ru-RU" dirty="0" err="1" smtClean="0"/>
              <a:t>someone</a:t>
            </a:r>
            <a:r>
              <a:rPr lang="ru-RU" dirty="0" smtClean="0"/>
              <a:t> </a:t>
            </a:r>
            <a:r>
              <a:rPr lang="ru-RU" dirty="0" err="1" smtClean="0"/>
              <a:t>else</a:t>
            </a:r>
            <a:r>
              <a:rPr lang="ru-RU" dirty="0" smtClean="0"/>
              <a:t>». Вряд ли я буду объединять мечту, скорее я ее разделю с кем-то. Следовательно, выбор сужается до </a:t>
            </a:r>
            <a:r>
              <a:rPr lang="ru-RU" dirty="0" err="1" smtClean="0"/>
              <a:t>share</a:t>
            </a:r>
            <a:r>
              <a:rPr lang="ru-RU" dirty="0" smtClean="0"/>
              <a:t> и </a:t>
            </a:r>
            <a:r>
              <a:rPr lang="ru-RU" dirty="0" err="1" smtClean="0"/>
              <a:t>divide</a:t>
            </a:r>
            <a:r>
              <a:rPr lang="ru-RU" dirty="0" smtClean="0"/>
              <a:t>.).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Задание 37 снова проверяет знание управления глагола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much</a:t>
            </a:r>
            <a:r>
              <a:rPr lang="ru-RU" dirty="0" smtClean="0"/>
              <a:t> </a:t>
            </a:r>
            <a:r>
              <a:rPr lang="en-US" dirty="0" smtClean="0"/>
              <a:t>discussion and persuasion he </a:t>
            </a:r>
            <a:r>
              <a:rPr lang="en-US" b="1" dirty="0" smtClean="0"/>
              <a:t>37 </a:t>
            </a:r>
            <a:r>
              <a:rPr lang="en-US" dirty="0" smtClean="0"/>
              <a:t>______ to convince his son Washington, an up</a:t>
            </a:r>
            <a:br>
              <a:rPr lang="en-US" dirty="0" smtClean="0"/>
            </a:br>
            <a:r>
              <a:rPr lang="en-US" dirty="0" smtClean="0"/>
              <a:t>and coming engineer, that the bridge in fact could be constructed.</a:t>
            </a:r>
            <a:br>
              <a:rPr lang="en-US" dirty="0" smtClean="0"/>
            </a:br>
            <a:r>
              <a:rPr lang="ru-RU" b="1" dirty="0" smtClean="0">
                <a:solidFill>
                  <a:srgbClr val="002060"/>
                </a:solidFill>
              </a:rPr>
              <a:t>1)</a:t>
            </a:r>
            <a:r>
              <a:rPr lang="en-US" b="1" dirty="0" smtClean="0">
                <a:solidFill>
                  <a:srgbClr val="002060"/>
                </a:solidFill>
              </a:rPr>
              <a:t> succeeded 2) handled 3) maintained 4) managed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Открываем словарь — </a:t>
            </a:r>
            <a:r>
              <a:rPr lang="ru-RU" dirty="0" err="1" smtClean="0"/>
              <a:t>succeded</a:t>
            </a:r>
            <a:r>
              <a:rPr lang="ru-RU" dirty="0" smtClean="0"/>
              <a:t> IN, </a:t>
            </a:r>
            <a:r>
              <a:rPr lang="ru-RU" dirty="0" err="1" smtClean="0"/>
              <a:t>handled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en-US" dirty="0" err="1" smtClean="0"/>
              <a:t>o</a:t>
            </a:r>
            <a:r>
              <a:rPr lang="ru-RU" dirty="0" err="1" smtClean="0"/>
              <a:t>тработать</a:t>
            </a:r>
            <a:r>
              <a:rPr lang="ru-RU" dirty="0" smtClean="0"/>
              <a:t>) </a:t>
            </a:r>
            <a:r>
              <a:rPr lang="ru-RU" dirty="0" err="1" smtClean="0"/>
              <a:t>smth</a:t>
            </a:r>
            <a:r>
              <a:rPr lang="ru-RU" dirty="0" smtClean="0"/>
              <a:t>, </a:t>
            </a:r>
            <a:r>
              <a:rPr lang="ru-RU" dirty="0" err="1" smtClean="0"/>
              <a:t>maintained</a:t>
            </a:r>
            <a:r>
              <a:rPr lang="ru-RU" dirty="0" smtClean="0"/>
              <a:t> </a:t>
            </a:r>
            <a:r>
              <a:rPr lang="ru-RU" dirty="0" err="1" smtClean="0"/>
              <a:t>smth</a:t>
            </a:r>
            <a:r>
              <a:rPr lang="ru-RU" dirty="0" smtClean="0"/>
              <a:t> (поддерживать, сохранять), </a:t>
            </a:r>
            <a:r>
              <a:rPr lang="ru-RU" dirty="0" err="1" smtClean="0"/>
              <a:t>managed</a:t>
            </a:r>
            <a:r>
              <a:rPr lang="ru-RU" dirty="0" smtClean="0"/>
              <a:t> TO. Правильный вариант — №4.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 в номере 38 опять устойчивое словосочетание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en-US" dirty="0" smtClean="0"/>
              <a:t>Working together</a:t>
            </a:r>
            <a:r>
              <a:rPr lang="ru-RU" dirty="0" smtClean="0"/>
              <a:t> </a:t>
            </a:r>
            <a:r>
              <a:rPr lang="en-US" b="1" dirty="0" smtClean="0"/>
              <a:t>38 </a:t>
            </a:r>
            <a:r>
              <a:rPr lang="en-US" dirty="0" smtClean="0"/>
              <a:t>______ the first time, the father and son developed concepts of how it could be</a:t>
            </a:r>
            <a:r>
              <a:rPr lang="ru-RU" dirty="0" smtClean="0"/>
              <a:t> </a:t>
            </a:r>
            <a:r>
              <a:rPr lang="en-US" dirty="0" smtClean="0"/>
              <a:t>accomplished and how the obstacles could be overcome. </a:t>
            </a:r>
            <a:endParaRPr lang="ru-RU" dirty="0" smtClean="0"/>
          </a:p>
          <a:p>
            <a:r>
              <a:rPr lang="en-US" b="1" dirty="0" smtClean="0">
                <a:solidFill>
                  <a:srgbClr val="002060"/>
                </a:solidFill>
              </a:rPr>
              <a:t>1) in 2) on 3) at 4) for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 Ответ №4, </a:t>
            </a:r>
            <a:r>
              <a:rPr lang="en-US" dirty="0" smtClean="0"/>
              <a:t>for. 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7890" name="Picture 2" descr="https://i2.wp.com/4languagetutors.ru/wp-content/uploads/2017/07/7.png?resize=682%2C7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37020"/>
            <a:ext cx="5572164" cy="6332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Демоверсия 2018!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Давай потренируемся</a:t>
            </a:r>
            <a:endParaRPr lang="ru-RU" b="1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l="7686" t="31250" r="48939" b="16015"/>
          <a:stretch>
            <a:fillRect/>
          </a:stretch>
        </p:blipFill>
        <p:spPr bwMode="auto">
          <a:xfrm>
            <a:off x="1500166" y="2571744"/>
            <a:ext cx="564360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An unforgettable trip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I decided to go travelling, I wanted to get away from everything for a</a:t>
            </a:r>
            <a:br>
              <a:rPr lang="en-US" dirty="0" smtClean="0"/>
            </a:br>
            <a:r>
              <a:rPr lang="en-US" dirty="0" smtClean="0"/>
              <a:t>while. I could suddenly feel the freedom and the adventure, and I really wanted it</a:t>
            </a:r>
            <a:br>
              <a:rPr lang="en-US" dirty="0" smtClean="0"/>
            </a:br>
            <a:r>
              <a:rPr lang="en-US" dirty="0" smtClean="0"/>
              <a:t>for a </a:t>
            </a:r>
            <a:r>
              <a:rPr lang="en-US" b="1" dirty="0" smtClean="0"/>
              <a:t>32 </a:t>
            </a:r>
            <a:r>
              <a:rPr lang="en-US" dirty="0" smtClean="0"/>
              <a:t>______ time. </a:t>
            </a:r>
            <a:endParaRPr lang="ru-RU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1) big 2) high 3) long 4) huge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An unforgettable trip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I decided to go travelling, I wanted to get away from everything for a</a:t>
            </a:r>
            <a:br>
              <a:rPr lang="en-US" dirty="0" smtClean="0"/>
            </a:br>
            <a:r>
              <a:rPr lang="en-US" dirty="0" smtClean="0"/>
              <a:t>while. I could suddenly feel the freedom and the adventure, and I really wanted it</a:t>
            </a:r>
            <a:br>
              <a:rPr lang="en-US" dirty="0" smtClean="0"/>
            </a:br>
            <a:r>
              <a:rPr lang="en-US" dirty="0" smtClean="0"/>
              <a:t>for a </a:t>
            </a:r>
            <a:r>
              <a:rPr lang="en-US" b="1" dirty="0" smtClean="0"/>
              <a:t>32 </a:t>
            </a:r>
            <a:r>
              <a:rPr lang="en-US" dirty="0" smtClean="0"/>
              <a:t>______ time. </a:t>
            </a:r>
            <a:endParaRPr lang="ru-RU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1) big 2) high 3) long 4) huge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Ответ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my first stopover in Singapore, on my way to Australia, I felt</a:t>
            </a:r>
            <a:br>
              <a:rPr lang="en-US" dirty="0" smtClean="0"/>
            </a:br>
            <a:r>
              <a:rPr lang="en-US" dirty="0" smtClean="0"/>
              <a:t>nervous. I sat tired and hungry in my hotel room, </a:t>
            </a:r>
            <a:r>
              <a:rPr lang="en-US" b="1" dirty="0" smtClean="0"/>
              <a:t>33 </a:t>
            </a:r>
            <a:r>
              <a:rPr lang="en-US" dirty="0" smtClean="0"/>
              <a:t>______ 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my wish to take</a:t>
            </a:r>
            <a:br>
              <a:rPr lang="en-US" dirty="0" smtClean="0"/>
            </a:br>
            <a:r>
              <a:rPr lang="en-US" dirty="0" smtClean="0"/>
              <a:t>a flight straight back home.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1) striving 2) straining 3) striking 4) struggling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my first stopover in Singapore, on my way to Australia, I felt</a:t>
            </a:r>
            <a:br>
              <a:rPr lang="en-US" dirty="0" smtClean="0"/>
            </a:br>
            <a:r>
              <a:rPr lang="en-US" dirty="0" smtClean="0"/>
              <a:t>nervous. I sat tired and hungry in my hotel room, </a:t>
            </a:r>
            <a:r>
              <a:rPr lang="en-US" b="1" dirty="0" smtClean="0"/>
              <a:t>33 </a:t>
            </a:r>
            <a:r>
              <a:rPr lang="en-US" dirty="0" smtClean="0"/>
              <a:t>______ </a:t>
            </a:r>
            <a:r>
              <a:rPr lang="en-US" b="1" dirty="0" smtClean="0">
                <a:solidFill>
                  <a:srgbClr val="FF0000"/>
                </a:solidFill>
              </a:rPr>
              <a:t>with</a:t>
            </a:r>
            <a:r>
              <a:rPr lang="en-US" dirty="0" smtClean="0"/>
              <a:t> my wish to take</a:t>
            </a:r>
            <a:br>
              <a:rPr lang="en-US" dirty="0" smtClean="0"/>
            </a:br>
            <a:r>
              <a:rPr lang="en-US" dirty="0" smtClean="0"/>
              <a:t>a flight straight back home.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1) striving 2) straining 3) striking 4) struggling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Ответ 4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if I felt lonely after </a:t>
            </a:r>
            <a:r>
              <a:rPr lang="en-US" b="1" dirty="0" smtClean="0"/>
              <a:t>34 </a:t>
            </a:r>
            <a:r>
              <a:rPr lang="en-US" dirty="0" smtClean="0"/>
              <a:t>______ 14 hours,</a:t>
            </a:r>
            <a:br>
              <a:rPr lang="en-US" dirty="0" smtClean="0"/>
            </a:br>
            <a:r>
              <a:rPr lang="en-US" dirty="0" smtClean="0"/>
              <a:t>could I honestly do this for another 12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months?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1) else 2) just 3) still 4) yet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выглядит задание?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132873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экзаменуемым связный текст с пропусками, в которые нужно вставить правильный вариант из предложенных четырех. </a:t>
            </a:r>
            <a:endParaRPr lang="ru-R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 l="24158" t="22461" r="22035" b="18945"/>
          <a:stretch>
            <a:fillRect/>
          </a:stretch>
        </p:blipFill>
        <p:spPr bwMode="auto">
          <a:xfrm>
            <a:off x="1571604" y="2714620"/>
            <a:ext cx="6357982" cy="389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Because if I felt lonely after </a:t>
            </a:r>
            <a:r>
              <a:rPr lang="en-US" b="1" dirty="0" smtClean="0"/>
              <a:t>34 </a:t>
            </a:r>
            <a:r>
              <a:rPr lang="en-US" dirty="0" smtClean="0"/>
              <a:t>______ 14 hours,</a:t>
            </a:r>
            <a:br>
              <a:rPr lang="en-US" dirty="0" smtClean="0"/>
            </a:br>
            <a:r>
              <a:rPr lang="en-US" dirty="0" smtClean="0"/>
              <a:t>could I honestly do this for another 12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months?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1) else 2) just 3) still 4) yet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else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ещё, кроме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Just </a:t>
            </a:r>
            <a:r>
              <a:rPr lang="ru-RU" dirty="0" smtClean="0"/>
              <a:t>только, едва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still </a:t>
            </a:r>
            <a:r>
              <a:rPr lang="ru-RU" dirty="0" smtClean="0"/>
              <a:t>до сих пор, (всё) ещё, по-прежнему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yet</a:t>
            </a:r>
            <a:r>
              <a:rPr lang="ru-RU" dirty="0" smtClean="0"/>
              <a:t>ещё, всё ещё, пока что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Ответ 2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Fortunately, something inside</a:t>
            </a:r>
            <a:br>
              <a:rPr lang="en-US" dirty="0" smtClean="0"/>
            </a:br>
            <a:r>
              <a:rPr lang="en-US" dirty="0" smtClean="0"/>
              <a:t>encouraged me not to </a:t>
            </a:r>
            <a:r>
              <a:rPr lang="en-US" b="1" dirty="0" smtClean="0"/>
              <a:t>35 </a:t>
            </a:r>
            <a:r>
              <a:rPr lang="en-US" dirty="0" smtClean="0"/>
              <a:t>______ </a:t>
            </a:r>
            <a:r>
              <a:rPr lang="en-US" dirty="0" smtClean="0">
                <a:solidFill>
                  <a:srgbClr val="FF0000"/>
                </a:solidFill>
              </a:rPr>
              <a:t>up</a:t>
            </a:r>
            <a:r>
              <a:rPr lang="en-US" dirty="0" smtClean="0"/>
              <a:t> and to see the night through, and I carried on.</a:t>
            </a:r>
            <a:endParaRPr lang="ru-RU" dirty="0" smtClean="0"/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1) give 2) take 3) keep 4) make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ru-RU" b="1" dirty="0" smtClean="0">
                <a:solidFill>
                  <a:srgbClr val="FF0000"/>
                </a:solidFill>
              </a:rPr>
              <a:t>ответ 1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36 </a:t>
            </a:r>
            <a:r>
              <a:rPr lang="en-US" dirty="0" smtClean="0"/>
              <a:t>______ I travelled on my own, I was never alone – all the</a:t>
            </a:r>
            <a:r>
              <a:rPr lang="ru-RU" dirty="0" smtClean="0"/>
              <a:t> </a:t>
            </a:r>
            <a:r>
              <a:rPr lang="en-US" dirty="0" smtClean="0"/>
              <a:t>people I met became my friends.</a:t>
            </a:r>
            <a:endParaRPr lang="ru-RU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1) Therefore 2) Moreover 3) However 4) Although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36 </a:t>
            </a:r>
            <a:r>
              <a:rPr lang="en-US" dirty="0" smtClean="0"/>
              <a:t>______ I travelled on my own, I was never alone – all the</a:t>
            </a:r>
            <a:r>
              <a:rPr lang="ru-RU" dirty="0" smtClean="0"/>
              <a:t> </a:t>
            </a:r>
            <a:r>
              <a:rPr lang="en-US" dirty="0" smtClean="0"/>
              <a:t>people I met became my friends.</a:t>
            </a:r>
            <a:endParaRPr lang="ru-RU" dirty="0" smtClean="0"/>
          </a:p>
          <a:p>
            <a:r>
              <a:rPr lang="ru-RU" dirty="0" err="1" smtClean="0"/>
              <a:t>Moreover</a:t>
            </a:r>
            <a:r>
              <a:rPr lang="ru-RU" dirty="0" smtClean="0"/>
              <a:t> (кроме того) добавляет информацию, </a:t>
            </a:r>
            <a:r>
              <a:rPr lang="ru-RU" dirty="0" err="1" smtClean="0"/>
              <a:t>therefore</a:t>
            </a:r>
            <a:r>
              <a:rPr lang="ru-RU" dirty="0" smtClean="0"/>
              <a:t> (поэтому) указывает на результат. </a:t>
            </a:r>
            <a:r>
              <a:rPr lang="ru-RU" dirty="0" err="1" smtClean="0"/>
              <a:t>although</a:t>
            </a:r>
            <a:r>
              <a:rPr lang="ru-RU" dirty="0" smtClean="0"/>
              <a:t> употребляется для контраста двух идей внутри предложения и не выделяется запятой. </a:t>
            </a:r>
            <a:r>
              <a:rPr lang="ru-RU" dirty="0" err="1" smtClean="0"/>
              <a:t>However</a:t>
            </a:r>
            <a:r>
              <a:rPr lang="ru-RU" dirty="0" smtClean="0"/>
              <a:t>, </a:t>
            </a:r>
            <a:r>
              <a:rPr lang="ru-RU" dirty="0" err="1" smtClean="0"/>
              <a:t>cтоит</a:t>
            </a:r>
            <a:r>
              <a:rPr lang="ru-RU" dirty="0" smtClean="0"/>
              <a:t> в начале предложения и обособлено пунктуационным знаком.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Ответ 4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en-US" dirty="0" smtClean="0"/>
              <a:t>Once I met a group on a tour bus who persuaded me to</a:t>
            </a:r>
            <a:r>
              <a:rPr lang="ru-RU" dirty="0" smtClean="0"/>
              <a:t> </a:t>
            </a:r>
            <a:r>
              <a:rPr lang="en-US" b="1" dirty="0" smtClean="0"/>
              <a:t>37 </a:t>
            </a:r>
            <a:r>
              <a:rPr lang="en-US" dirty="0" smtClean="0"/>
              <a:t>______ them on a boat trip, which ended up being one of the best trips of my</a:t>
            </a:r>
            <a:r>
              <a:rPr lang="ru-RU" dirty="0" smtClean="0"/>
              <a:t> </a:t>
            </a:r>
            <a:r>
              <a:rPr lang="en-US" dirty="0" smtClean="0"/>
              <a:t>life. </a:t>
            </a:r>
            <a:endParaRPr lang="ru-RU" dirty="0" smtClean="0"/>
          </a:p>
          <a:p>
            <a:r>
              <a:rPr lang="en-US" dirty="0" smtClean="0"/>
              <a:t>1) connect 2) join 3) unite 4) link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ответ 2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 guy I met </a:t>
            </a:r>
            <a:r>
              <a:rPr lang="en-US" b="1" dirty="0" smtClean="0"/>
              <a:t>38 </a:t>
            </a:r>
            <a:r>
              <a:rPr lang="en-US" dirty="0" smtClean="0"/>
              <a:t>______ chance walking down a mountain on Christmas</a:t>
            </a:r>
            <a:r>
              <a:rPr lang="ru-RU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Day is now one of my closest friends.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1) on 2) at 3) to 4) by</a:t>
            </a:r>
            <a:endParaRPr lang="ru-RU" b="1" dirty="0" smtClean="0">
              <a:solidFill>
                <a:srgbClr val="0070C0"/>
              </a:solidFill>
            </a:endParaRPr>
          </a:p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the guy I met </a:t>
            </a:r>
            <a:r>
              <a:rPr lang="en-US" b="1" dirty="0" smtClean="0"/>
              <a:t>38 </a:t>
            </a:r>
            <a:r>
              <a:rPr lang="en-US" dirty="0" smtClean="0"/>
              <a:t>______ chance walking down a mountain on Christmas</a:t>
            </a:r>
            <a:r>
              <a:rPr lang="ru-RU" dirty="0" smtClean="0"/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Day is now one of my closest friends.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1) on 2) at 3) to 4) by</a:t>
            </a:r>
            <a:endParaRPr lang="ru-RU" b="1" dirty="0" smtClean="0">
              <a:solidFill>
                <a:srgbClr val="0070C0"/>
              </a:solidFill>
            </a:endParaRPr>
          </a:p>
          <a:p>
            <a:pPr fontAlgn="base"/>
            <a:r>
              <a:rPr lang="en-US" b="1" dirty="0" smtClean="0"/>
              <a:t>by chance</a:t>
            </a:r>
            <a:r>
              <a:rPr lang="ru-RU" b="1" dirty="0" smtClean="0"/>
              <a:t> - </a:t>
            </a:r>
            <a:r>
              <a:rPr lang="ru-RU" dirty="0" smtClean="0"/>
              <a:t>случ</a:t>
            </a:r>
            <a:r>
              <a:rPr lang="ru-RU" b="1" dirty="0" smtClean="0"/>
              <a:t>а</a:t>
            </a:r>
            <a:r>
              <a:rPr lang="ru-RU" dirty="0" smtClean="0"/>
              <a:t>йно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Ответ 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Что проверяют?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значений слов и их синонимов/омонимов</a:t>
            </a:r>
          </a:p>
          <a:p>
            <a:pPr>
              <a:buNone/>
            </a:pPr>
            <a:r>
              <a:rPr lang="en-US" dirty="0" smtClean="0"/>
              <a:t>E.G. Say/talk/speak/tell; share/divide; Effect/affect</a:t>
            </a:r>
            <a:endParaRPr lang="ru-RU" dirty="0" smtClean="0"/>
          </a:p>
          <a:p>
            <a:r>
              <a:rPr lang="ru-RU" dirty="0" smtClean="0"/>
              <a:t>предлогов, которые употребляются с этими словами</a:t>
            </a:r>
            <a:r>
              <a:rPr lang="en-US" dirty="0" smtClean="0"/>
              <a:t> </a:t>
            </a:r>
          </a:p>
          <a:p>
            <a:r>
              <a:rPr lang="en-US" dirty="0" smtClean="0"/>
              <a:t>To succeed in; to belong to; good at </a:t>
            </a:r>
            <a:endParaRPr lang="ru-RU" dirty="0" smtClean="0"/>
          </a:p>
          <a:p>
            <a:r>
              <a:rPr lang="ru-RU" dirty="0" smtClean="0"/>
              <a:t>как слова сочетаются друг с другом</a:t>
            </a:r>
            <a:endParaRPr lang="en-US" dirty="0" smtClean="0"/>
          </a:p>
          <a:p>
            <a:r>
              <a:rPr lang="en-US" dirty="0" smtClean="0"/>
              <a:t>Do/make  Job/work (collocations)</a:t>
            </a:r>
            <a:endParaRPr lang="ru-RU" dirty="0" smtClean="0"/>
          </a:p>
          <a:p>
            <a:r>
              <a:rPr lang="ru-RU" dirty="0" smtClean="0"/>
              <a:t>фразовых глаголов и идиом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выполнять задания 32 — 38?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535785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Я бы рекомендовала на экзамене тратить на эту часть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b="1" dirty="0" smtClean="0">
                <a:solidFill>
                  <a:srgbClr val="FF0000"/>
                </a:solidFill>
              </a:rPr>
              <a:t>не более 10 минут!</a:t>
            </a:r>
          </a:p>
          <a:p>
            <a:pPr>
              <a:buNone/>
            </a:pPr>
            <a:r>
              <a:rPr lang="ru-RU" dirty="0" smtClean="0"/>
              <a:t>Советую следующий алгоритм действий: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Знакомимся с текстом, смотрим на пропуски и прикидываем, какие варианты могли бы подойти (можно пока не смотреть на предложенные варианты, а подумать, что бы вы сюда подставили).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Внимательно читаем текст, отмечая подходящие ответы.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Проверяем себя, заново все перечитываем.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Переносим в бланк ответов и проверяем правильность перенесенного.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3579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При ответе на каждый, даже самый легкий вопрос, рекомендую объяснить себе, почему остальные варианты ответа не подходят.</a:t>
            </a:r>
          </a:p>
          <a:p>
            <a:r>
              <a:rPr lang="ru-RU" dirty="0" smtClean="0"/>
              <a:t> Еще очень полезно прочитать предложение и подумать, какой у него смысл и соответствует ли ему выбранное слово.</a:t>
            </a:r>
          </a:p>
          <a:p>
            <a:r>
              <a:rPr lang="ru-RU" dirty="0" smtClean="0"/>
              <a:t>Если вариант ответа неизвестен — вычеркнуть совсем неподходящие и выбирать из оставшегося.</a:t>
            </a:r>
          </a:p>
          <a:p>
            <a:r>
              <a:rPr lang="ru-RU" dirty="0" smtClean="0"/>
              <a:t>Не удастся обосновать выбор — пишем ответ, который лучше звучит — память поможет выбрать тот, который где-то когда-то слышали или читали. А может и не поможет.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Если в ответах даны 2-3 </a:t>
            </a:r>
            <a:r>
              <a:rPr lang="ru-RU" b="1" dirty="0" smtClean="0">
                <a:solidFill>
                  <a:srgbClr val="FF0000"/>
                </a:solidFill>
              </a:rPr>
              <a:t>похожих варианта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Скорее всего, правилен один из похожих и составители проверяют знание различий между синонимами или омонимами. Например:</a:t>
            </a:r>
          </a:p>
          <a:p>
            <a:r>
              <a:rPr lang="en-US" dirty="0" smtClean="0"/>
              <a:t>Powerful new telescopes are _______ to infrared radiation.</a:t>
            </a:r>
          </a:p>
          <a:p>
            <a:r>
              <a:rPr lang="en-US" dirty="0" smtClean="0"/>
              <a:t>1) sensible  2) sensitive  3) appropriate  4) suitable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Powerful new telescopes are _______ to infrared radiation.</a:t>
            </a:r>
            <a:br>
              <a:rPr lang="en-US" dirty="0" smtClean="0"/>
            </a:br>
            <a:r>
              <a:rPr lang="en-US" dirty="0" smtClean="0"/>
              <a:t>1) sensible  2) sensitive  3) appropriate  4) suitable</a:t>
            </a:r>
            <a:br>
              <a:rPr lang="en-US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214710"/>
          </a:xfrm>
        </p:spPr>
        <p:txBody>
          <a:bodyPr>
            <a:normAutofit/>
          </a:bodyPr>
          <a:lstStyle/>
          <a:p>
            <a:r>
              <a:rPr lang="ru-RU" dirty="0" smtClean="0"/>
              <a:t>Первые два слова звучат похоже и не все ученики знают разницу между ними. На этом их и рассчитывают «поймать» составители теста. </a:t>
            </a:r>
            <a:r>
              <a:rPr lang="ru-RU" dirty="0" err="1" smtClean="0"/>
              <a:t>Sensible</a:t>
            </a:r>
            <a:r>
              <a:rPr lang="ru-RU" dirty="0" smtClean="0"/>
              <a:t> переводится как разумный, </a:t>
            </a:r>
            <a:r>
              <a:rPr lang="ru-RU" dirty="0" err="1" smtClean="0"/>
              <a:t>sensitive</a:t>
            </a:r>
            <a:r>
              <a:rPr lang="ru-RU" dirty="0" smtClean="0"/>
              <a:t> — чувствительный, восприимчивый. Подходит ответ №2.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 </a:t>
            </a:r>
            <a:r>
              <a:rPr lang="ru-RU" b="1" dirty="0" smtClean="0">
                <a:solidFill>
                  <a:srgbClr val="FF0000"/>
                </a:solidFill>
              </a:rPr>
              <a:t>не стоит забывать о грамматике!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Редко, но бывает, что предложенные варианты различаются грамматической формой, например:</a:t>
            </a:r>
          </a:p>
          <a:p>
            <a:pPr>
              <a:buNone/>
            </a:pPr>
            <a:r>
              <a:rPr lang="ru-RU" dirty="0" err="1" smtClean="0"/>
              <a:t>Sarah</a:t>
            </a:r>
            <a:r>
              <a:rPr lang="ru-RU" dirty="0" smtClean="0"/>
              <a:t> </a:t>
            </a:r>
            <a:r>
              <a:rPr lang="ru-RU" dirty="0" err="1" smtClean="0"/>
              <a:t>refused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give</a:t>
            </a:r>
            <a:r>
              <a:rPr lang="ru-RU" dirty="0" smtClean="0"/>
              <a:t> </a:t>
            </a:r>
            <a:r>
              <a:rPr lang="ru-RU" dirty="0" err="1" smtClean="0"/>
              <a:t>up</a:t>
            </a:r>
            <a:r>
              <a:rPr lang="ru-RU" dirty="0" smtClean="0"/>
              <a:t> …</a:t>
            </a:r>
          </a:p>
          <a:p>
            <a:pPr>
              <a:buNone/>
            </a:pPr>
            <a:r>
              <a:rPr lang="ru-RU" dirty="0" smtClean="0"/>
              <a:t>1) </a:t>
            </a:r>
            <a:r>
              <a:rPr lang="ru-RU" dirty="0" err="1" smtClean="0"/>
              <a:t>smoke</a:t>
            </a:r>
            <a:r>
              <a:rPr lang="ru-RU" dirty="0" smtClean="0"/>
              <a:t> 2)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smoke</a:t>
            </a:r>
            <a:r>
              <a:rPr lang="ru-RU" dirty="0" smtClean="0"/>
              <a:t> 3) </a:t>
            </a:r>
            <a:r>
              <a:rPr lang="ru-RU" dirty="0" err="1" smtClean="0"/>
              <a:t>smoking</a:t>
            </a:r>
            <a:r>
              <a:rPr lang="ru-RU" dirty="0" smtClean="0"/>
              <a:t> 4)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smoking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Правильный выбор будет зависеть от слова, которое стоит рядом с пропуском. Здесь это фразовый глагол </a:t>
            </a:r>
            <a:r>
              <a:rPr lang="ru-RU" dirty="0" err="1" smtClean="0"/>
              <a:t>give</a:t>
            </a:r>
            <a:r>
              <a:rPr lang="ru-RU" dirty="0" smtClean="0"/>
              <a:t> </a:t>
            </a:r>
            <a:r>
              <a:rPr lang="ru-RU" dirty="0" err="1" smtClean="0"/>
              <a:t>up</a:t>
            </a:r>
            <a:r>
              <a:rPr lang="ru-RU" dirty="0" smtClean="0"/>
              <a:t>, а мы знаем, что после фразовых глаголов нормальный глагол приобретет окончание -</a:t>
            </a:r>
            <a:r>
              <a:rPr lang="ru-RU" dirty="0" err="1" smtClean="0"/>
              <a:t>ing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928</Words>
  <Application>Microsoft Office PowerPoint</Application>
  <PresentationFormat>Экран (4:3)</PresentationFormat>
  <Paragraphs>116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ЕГЭ по английскому языку  задания 32-38</vt:lpstr>
      <vt:lpstr>32-38 ПОВЫШЕННЫЙ УРОВЕНЬ!!!!</vt:lpstr>
      <vt:lpstr>Как выглядит задание?</vt:lpstr>
      <vt:lpstr>Что проверяют?</vt:lpstr>
      <vt:lpstr>Как выполнять задания 32 — 38?</vt:lpstr>
      <vt:lpstr>Слайд 6</vt:lpstr>
      <vt:lpstr>Если в ответах даны 2-3 похожих варианта, </vt:lpstr>
      <vt:lpstr>Powerful new telescopes are _______ to infrared radiation. 1) sensible  2) sensitive  3) appropriate  4) suitable </vt:lpstr>
      <vt:lpstr>И не стоит забывать о грамматике! </vt:lpstr>
      <vt:lpstr>Пример из демоверсии  </vt:lpstr>
      <vt:lpstr>Слайд 11</vt:lpstr>
      <vt:lpstr>Задание 33 построено на знании слов-связок. </vt:lpstr>
      <vt:lpstr>Слайд 13</vt:lpstr>
      <vt:lpstr>Слайд 14</vt:lpstr>
      <vt:lpstr>Слайд 15</vt:lpstr>
      <vt:lpstr>Слайд 16</vt:lpstr>
      <vt:lpstr>В задании 34 понадобится знание синонимического ряда say, speak, talk, tell </vt:lpstr>
      <vt:lpstr>Слайд 18</vt:lpstr>
      <vt:lpstr>В задании 35 ученика «ловят» на знании или незнании идиом </vt:lpstr>
      <vt:lpstr>В номере 36 снова синонимы, </vt:lpstr>
      <vt:lpstr>Задание 37 снова проверяет знание управления глагола</vt:lpstr>
      <vt:lpstr>И в номере 38 опять устойчивое словосочетание</vt:lpstr>
      <vt:lpstr>Слайд 23</vt:lpstr>
      <vt:lpstr>Демоверсия 2018!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 по английскому языку  задания 32-38</dc:title>
  <dc:creator>Администратор</dc:creator>
  <cp:lastModifiedBy>teacher</cp:lastModifiedBy>
  <cp:revision>37</cp:revision>
  <dcterms:created xsi:type="dcterms:W3CDTF">2017-10-30T17:28:29Z</dcterms:created>
  <dcterms:modified xsi:type="dcterms:W3CDTF">2020-05-31T15:15:55Z</dcterms:modified>
</cp:coreProperties>
</file>