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6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F8F27-2D58-4786-8FB1-E79899876F31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302E8-DFEF-4827-9DA6-49763B164B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854575"/>
            <a:ext cx="6400800" cy="1752600"/>
          </a:xfrm>
        </p:spPr>
        <p:txBody>
          <a:bodyPr/>
          <a:lstStyle/>
          <a:p>
            <a:r>
              <a:rPr lang="ru-RU" dirty="0" smtClean="0"/>
              <a:t>учитель математики </a:t>
            </a:r>
          </a:p>
          <a:p>
            <a:r>
              <a:rPr lang="ru-RU" dirty="0" smtClean="0"/>
              <a:t>Толстикова А.И.</a:t>
            </a:r>
          </a:p>
          <a:p>
            <a:r>
              <a:rPr lang="ru-RU" dirty="0" smtClean="0"/>
              <a:t>МБОУ г. Иркутска СОШ № 4</a:t>
            </a:r>
            <a:endParaRPr lang="ru-RU" dirty="0"/>
          </a:p>
        </p:txBody>
      </p:sp>
      <p:pic>
        <p:nvPicPr>
          <p:cNvPr id="4" name="Рисунок 3" descr="1593797815_39-p-fon-tetrad-v-kletku-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5735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75656" y="1772816"/>
            <a:ext cx="69847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/>
              <a:t>ФОРМИРОВАНИЕ МЕТАПРЕДМЕТНЫХ РЕЗУЛЬТАТОВ </a:t>
            </a:r>
            <a:endParaRPr lang="ru-RU" sz="4400" b="1" dirty="0" smtClean="0"/>
          </a:p>
          <a:p>
            <a:pPr algn="ctr"/>
            <a:r>
              <a:rPr lang="ru-RU" sz="4400" b="1" dirty="0" smtClean="0"/>
              <a:t>НА </a:t>
            </a:r>
            <a:r>
              <a:rPr lang="ru-RU" sz="4400" b="1" dirty="0"/>
              <a:t>УРОКАХ МАТЕМАТИКИ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640960" cy="1143000"/>
          </a:xfrm>
        </p:spPr>
        <p:txBody>
          <a:bodyPr>
            <a:noAutofit/>
          </a:bodyPr>
          <a:lstStyle/>
          <a:p>
            <a:r>
              <a:rPr lang="ru-RU" sz="2400" i="1" dirty="0"/>
              <a:t>Умение переводить многоаспектную информацию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из </a:t>
            </a:r>
            <a:r>
              <a:rPr lang="ru-RU" sz="2400" i="1" dirty="0"/>
              <a:t>графического или символьного представления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в </a:t>
            </a:r>
            <a:r>
              <a:rPr lang="ru-RU" sz="2400" i="1" dirty="0"/>
              <a:t>текстовое.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792690"/>
              </p:ext>
            </p:extLst>
          </p:nvPr>
        </p:nvGraphicFramePr>
        <p:xfrm>
          <a:off x="1116038" y="1362472"/>
          <a:ext cx="792003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012">
                  <a:extLst>
                    <a:ext uri="{9D8B030D-6E8A-4147-A177-3AD203B41FA5}">
                      <a16:colId xmlns:a16="http://schemas.microsoft.com/office/drawing/2014/main" val="3098981279"/>
                    </a:ext>
                  </a:extLst>
                </a:gridCol>
                <a:gridCol w="2640012">
                  <a:extLst>
                    <a:ext uri="{9D8B030D-6E8A-4147-A177-3AD203B41FA5}">
                      <a16:colId xmlns:a16="http://schemas.microsoft.com/office/drawing/2014/main" val="3737130093"/>
                    </a:ext>
                  </a:extLst>
                </a:gridCol>
                <a:gridCol w="2640012">
                  <a:extLst>
                    <a:ext uri="{9D8B030D-6E8A-4147-A177-3AD203B41FA5}">
                      <a16:colId xmlns:a16="http://schemas.microsoft.com/office/drawing/2014/main" val="1686384503"/>
                    </a:ext>
                  </a:extLst>
                </a:gridCol>
              </a:tblGrid>
              <a:tr h="8561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Вербальная модель (текст)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Графическая модель (таблица, схема, график, чертеж)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Математическая модель (уравнение, формула, пример)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248985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29204" y="2422629"/>
            <a:ext cx="7906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Одна из </a:t>
            </a:r>
            <a:r>
              <a:rPr lang="ru-RU" sz="2400" dirty="0" smtClean="0"/>
              <a:t>сторон прямоугольника больше другой </a:t>
            </a:r>
            <a:r>
              <a:rPr lang="ru-RU" sz="2400" dirty="0"/>
              <a:t>на 3 см.</a:t>
            </a:r>
          </a:p>
          <a:p>
            <a:r>
              <a:rPr lang="ru-RU" sz="2400" dirty="0"/>
              <a:t>Найдите </a:t>
            </a:r>
            <a:r>
              <a:rPr lang="ru-RU" sz="2400" dirty="0" smtClean="0"/>
              <a:t>его большую сторону</a:t>
            </a:r>
            <a:r>
              <a:rPr lang="ru-RU" sz="2400" dirty="0"/>
              <a:t>, </a:t>
            </a:r>
            <a:r>
              <a:rPr lang="ru-RU" sz="2400" dirty="0" smtClean="0"/>
              <a:t>если площадь прямоугольника </a:t>
            </a:r>
            <a:r>
              <a:rPr lang="ru-RU" sz="2400" dirty="0"/>
              <a:t>54 </a:t>
            </a:r>
            <a:r>
              <a:rPr lang="ru-RU" sz="2400" dirty="0" smtClean="0"/>
              <a:t>см2.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006" y="3622958"/>
            <a:ext cx="3448050" cy="3209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84168" y="451876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3х+5(х-8)=48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531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620" y="404664"/>
            <a:ext cx="7920880" cy="738336"/>
          </a:xfrm>
        </p:spPr>
        <p:txBody>
          <a:bodyPr>
            <a:noAutofit/>
          </a:bodyPr>
          <a:lstStyle/>
          <a:p>
            <a:r>
              <a:rPr lang="ru-RU" sz="2400" b="1" dirty="0"/>
              <a:t>Умения блока «Работа с алгоритмами</a:t>
            </a:r>
            <a:r>
              <a:rPr lang="ru-RU" sz="2400" b="1" dirty="0" smtClean="0"/>
              <a:t>»</a:t>
            </a:r>
            <a:br>
              <a:rPr lang="ru-RU" sz="2400" b="1" dirty="0" smtClean="0"/>
            </a:br>
            <a:r>
              <a:rPr lang="ru-RU" sz="2400" i="1" dirty="0"/>
              <a:t>Умение строить алгоритм действия, на основе имеющегося знания об объекте, к которому применяется алгоритм </a:t>
            </a: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41376"/>
            <a:ext cx="828092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(8 класс)</a:t>
            </a:r>
          </a:p>
          <a:p>
            <a:pPr marL="0" indent="0">
              <a:buNone/>
            </a:pPr>
            <a:r>
              <a:rPr lang="ru-RU" sz="2000" dirty="0"/>
              <a:t>Прочитайте текст и составьте алгоритм решения полного квадратного уравнения.</a:t>
            </a:r>
          </a:p>
          <a:p>
            <a:pPr marL="0" indent="0">
              <a:buNone/>
            </a:pPr>
            <a:r>
              <a:rPr lang="ru-RU" sz="2000" dirty="0" smtClean="0"/>
              <a:t>Квадратное </a:t>
            </a:r>
            <a:r>
              <a:rPr lang="ru-RU" sz="2000" dirty="0"/>
              <a:t>уравнение — это уравнение вида ax2 + </a:t>
            </a:r>
            <a:r>
              <a:rPr lang="ru-RU" sz="2000" dirty="0" err="1"/>
              <a:t>bx</a:t>
            </a:r>
            <a:r>
              <a:rPr lang="ru-RU" sz="2000" dirty="0"/>
              <a:t> + c = 0, где коэффициенты a, b и c —</a:t>
            </a:r>
          </a:p>
          <a:p>
            <a:pPr marL="0" indent="0">
              <a:buNone/>
            </a:pPr>
            <a:r>
              <a:rPr lang="ru-RU" sz="2000" dirty="0"/>
              <a:t>произвольные числа, причем a ≠ 0.</a:t>
            </a:r>
          </a:p>
          <a:p>
            <a:pPr marL="0" indent="0">
              <a:buNone/>
            </a:pPr>
            <a:r>
              <a:rPr lang="ru-RU" sz="2000" dirty="0"/>
              <a:t>Прежде, чем изучать конкретные методы решения, заметим, что все квадратные уравнения</a:t>
            </a:r>
          </a:p>
          <a:p>
            <a:pPr marL="0" indent="0">
              <a:buNone/>
            </a:pPr>
            <a:r>
              <a:rPr lang="ru-RU" sz="2000" dirty="0"/>
              <a:t>можно условно разделить на три класса:</a:t>
            </a:r>
          </a:p>
          <a:p>
            <a:pPr marL="0" indent="0">
              <a:buNone/>
            </a:pPr>
            <a:r>
              <a:rPr lang="ru-RU" sz="2000" dirty="0"/>
              <a:t> Не имеют корней;</a:t>
            </a:r>
          </a:p>
          <a:p>
            <a:pPr marL="0" indent="0">
              <a:buNone/>
            </a:pPr>
            <a:r>
              <a:rPr lang="ru-RU" sz="2000" dirty="0"/>
              <a:t> Имеют ровно один корень;</a:t>
            </a:r>
          </a:p>
          <a:p>
            <a:pPr marL="0" indent="0">
              <a:buNone/>
            </a:pPr>
            <a:r>
              <a:rPr lang="ru-RU" sz="2000" dirty="0"/>
              <a:t> Имеют два различных корня.</a:t>
            </a:r>
          </a:p>
          <a:p>
            <a:pPr marL="0" indent="0">
              <a:buNone/>
            </a:pPr>
            <a:r>
              <a:rPr lang="ru-RU" sz="2000" dirty="0"/>
              <a:t>В этом состоит важное отличие квадратных уравнений от линейных, где корень </a:t>
            </a:r>
            <a:r>
              <a:rPr lang="ru-RU" sz="2000" dirty="0" smtClean="0"/>
              <a:t>всегда существует </a:t>
            </a:r>
            <a:r>
              <a:rPr lang="ru-RU" sz="2000" dirty="0"/>
              <a:t>и единственен. Как определить, сколько корней имеет уравнение? Для </a:t>
            </a:r>
            <a:r>
              <a:rPr lang="ru-RU" sz="2000" dirty="0" smtClean="0"/>
              <a:t>этого существует </a:t>
            </a:r>
            <a:r>
              <a:rPr lang="ru-RU" sz="2000" dirty="0"/>
              <a:t>замечательная вещь — дискриминант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812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8172400" cy="65527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500" b="1" dirty="0"/>
              <a:t>Дискриминант.</a:t>
            </a:r>
          </a:p>
          <a:p>
            <a:pPr marL="0" indent="0">
              <a:buNone/>
            </a:pPr>
            <a:r>
              <a:rPr lang="ru-RU" sz="3500" dirty="0"/>
              <a:t> Пусть дано квадратное уравнение ax2 + </a:t>
            </a:r>
            <a:r>
              <a:rPr lang="ru-RU" sz="3500" dirty="0" err="1"/>
              <a:t>bx</a:t>
            </a:r>
            <a:r>
              <a:rPr lang="ru-RU" sz="3500" dirty="0"/>
              <a:t> + c = 0.</a:t>
            </a:r>
          </a:p>
          <a:p>
            <a:pPr marL="0" indent="0">
              <a:buNone/>
            </a:pPr>
            <a:r>
              <a:rPr lang="ru-RU" sz="3500" dirty="0"/>
              <a:t>Тогда дискриминант — это просто число D = b2 − 4ac.</a:t>
            </a:r>
          </a:p>
          <a:p>
            <a:pPr marL="0" indent="0">
              <a:buNone/>
            </a:pPr>
            <a:r>
              <a:rPr lang="ru-RU" sz="3500" dirty="0"/>
              <a:t>По знаку дискриминанта можно определить, сколько корней имеет квадратное уравнение. А</a:t>
            </a:r>
          </a:p>
          <a:p>
            <a:pPr marL="0" indent="0">
              <a:buNone/>
            </a:pPr>
            <a:r>
              <a:rPr lang="ru-RU" sz="3500" dirty="0"/>
              <a:t>именно:</a:t>
            </a:r>
          </a:p>
          <a:p>
            <a:pPr marL="0" indent="0">
              <a:buNone/>
            </a:pPr>
            <a:r>
              <a:rPr lang="ru-RU" sz="3500" dirty="0"/>
              <a:t> Если D &lt; 0, корней нет;</a:t>
            </a:r>
          </a:p>
          <a:p>
            <a:pPr marL="0" indent="0">
              <a:buNone/>
            </a:pPr>
            <a:r>
              <a:rPr lang="ru-RU" sz="3500" dirty="0"/>
              <a:t> Если D = 0, есть ровно один корень;</a:t>
            </a:r>
          </a:p>
          <a:p>
            <a:pPr marL="0" indent="0">
              <a:buNone/>
            </a:pPr>
            <a:r>
              <a:rPr lang="ru-RU" sz="3500" dirty="0"/>
              <a:t> Если D &gt; 0, корней будет два.</a:t>
            </a:r>
          </a:p>
          <a:p>
            <a:pPr marL="0" indent="0">
              <a:buNone/>
            </a:pPr>
            <a:r>
              <a:rPr lang="ru-RU" sz="3500" dirty="0"/>
              <a:t>Обратите внимание: дискриминант указывает на количество корней, а вовсе не на их </a:t>
            </a:r>
            <a:r>
              <a:rPr lang="ru-RU" sz="3500" dirty="0" smtClean="0"/>
              <a:t>знаки, как </a:t>
            </a:r>
            <a:r>
              <a:rPr lang="ru-RU" sz="3500" dirty="0"/>
              <a:t>почему-то многие считают</a:t>
            </a:r>
            <a:r>
              <a:rPr lang="ru-RU" sz="3500" dirty="0" smtClean="0"/>
              <a:t>.</a:t>
            </a:r>
          </a:p>
          <a:p>
            <a:pPr marL="0" indent="0">
              <a:buNone/>
            </a:pPr>
            <a:r>
              <a:rPr lang="ru-RU" sz="3500" b="1" dirty="0"/>
              <a:t>Формула корней квадратного </a:t>
            </a:r>
            <a:r>
              <a:rPr lang="ru-RU" sz="3500" b="1" dirty="0" smtClean="0"/>
              <a:t>уравнения.</a:t>
            </a:r>
          </a:p>
          <a:p>
            <a:pPr marL="0" indent="0">
              <a:buNone/>
            </a:pPr>
            <a:r>
              <a:rPr lang="ru-RU" sz="3500" dirty="0" smtClean="0"/>
              <a:t>Теперь </a:t>
            </a:r>
            <a:r>
              <a:rPr lang="ru-RU" sz="3500" dirty="0"/>
              <a:t>перейдем, собственно, к решению. </a:t>
            </a:r>
            <a:endParaRPr lang="ru-RU" sz="3500" dirty="0" smtClean="0"/>
          </a:p>
          <a:p>
            <a:pPr marL="0" indent="0">
              <a:buNone/>
            </a:pPr>
            <a:r>
              <a:rPr lang="ru-RU" sz="3500" dirty="0" smtClean="0"/>
              <a:t>Если </a:t>
            </a:r>
            <a:r>
              <a:rPr lang="ru-RU" sz="3500" dirty="0"/>
              <a:t>дискриминант D &gt; 0, корни можно найти по формулам: </a:t>
            </a:r>
            <a:endParaRPr lang="ru-RU" sz="3500" dirty="0" smtClean="0"/>
          </a:p>
          <a:p>
            <a:pPr marL="0" indent="0">
              <a:buNone/>
            </a:pPr>
            <a:endParaRPr lang="ru-RU" sz="3500" dirty="0"/>
          </a:p>
          <a:p>
            <a:pPr marL="0" indent="0">
              <a:buNone/>
            </a:pPr>
            <a:endParaRPr lang="ru-RU" sz="3500" dirty="0" smtClean="0"/>
          </a:p>
          <a:p>
            <a:pPr marL="0" indent="0">
              <a:buNone/>
            </a:pPr>
            <a:endParaRPr lang="ru-RU" sz="3500" dirty="0"/>
          </a:p>
          <a:p>
            <a:pPr marL="0" indent="0">
              <a:buNone/>
            </a:pPr>
            <a:r>
              <a:rPr lang="ru-RU" sz="3500" dirty="0" smtClean="0"/>
              <a:t>Когда </a:t>
            </a:r>
            <a:r>
              <a:rPr lang="ru-RU" sz="3500" dirty="0"/>
              <a:t>D = 0, можно использовать любую из этих формул — получится одно и то же число, которое и будет ответом. Наконец, если D &lt; 0, корней нет — ничего считать не надо.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725144"/>
            <a:ext cx="3716721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445624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Умения, характеризующие сформированность логических операций (сравнение, классификация, анализ, синтез). </a:t>
            </a:r>
            <a:br>
              <a:rPr lang="ru-RU" sz="2400" b="1" dirty="0" smtClean="0"/>
            </a:br>
            <a:r>
              <a:rPr lang="ru-RU" sz="2400" i="1" dirty="0" smtClean="0"/>
              <a:t>1. Умение производить сравнение по заданным критериям. 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149080"/>
            <a:ext cx="8424936" cy="30392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(6 класс) </a:t>
            </a:r>
          </a:p>
          <a:p>
            <a:pPr>
              <a:buNone/>
            </a:pPr>
            <a:r>
              <a:rPr lang="ru-RU" sz="2400" b="1" dirty="0" smtClean="0"/>
              <a:t>Выпиши номера фигур, которые: </a:t>
            </a:r>
          </a:p>
          <a:p>
            <a:pPr>
              <a:buNone/>
            </a:pPr>
            <a:r>
              <a:rPr lang="ru-RU" sz="2400" b="1" dirty="0" smtClean="0"/>
              <a:t>а) равны; </a:t>
            </a:r>
          </a:p>
          <a:p>
            <a:pPr>
              <a:buNone/>
            </a:pPr>
            <a:r>
              <a:rPr lang="ru-RU" sz="2400" b="1" dirty="0" smtClean="0"/>
              <a:t>б) имеют одинаковый периметр; </a:t>
            </a:r>
          </a:p>
          <a:p>
            <a:pPr>
              <a:buNone/>
            </a:pPr>
            <a:r>
              <a:rPr lang="ru-RU" sz="2400" b="1" dirty="0" smtClean="0"/>
              <a:t>в) имеют одинаковую площадь. </a:t>
            </a:r>
          </a:p>
          <a:p>
            <a:pPr>
              <a:buNone/>
            </a:pPr>
            <a:r>
              <a:rPr lang="ru-RU" sz="2400" dirty="0" smtClean="0"/>
              <a:t>Критерии: За каждый верно указанный ответ - 1 б. (макс 18 б.)</a:t>
            </a:r>
            <a:endParaRPr lang="ru-RU" sz="2400" dirty="0"/>
          </a:p>
        </p:txBody>
      </p:sp>
      <p:pic>
        <p:nvPicPr>
          <p:cNvPr id="1026" name="Picture 2" descr="C:\Users\Anna\Downloads\2024-01-30_08-07-12.pn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13" b="49587"/>
          <a:stretch/>
        </p:blipFill>
        <p:spPr bwMode="auto">
          <a:xfrm>
            <a:off x="2735796" y="1052736"/>
            <a:ext cx="2376264" cy="3672408"/>
          </a:xfrm>
          <a:prstGeom prst="rect">
            <a:avLst/>
          </a:prstGeom>
          <a:noFill/>
        </p:spPr>
      </p:pic>
      <p:pic>
        <p:nvPicPr>
          <p:cNvPr id="5" name="Picture 2" descr="C:\Users\Anna\Downloads\2024-01-30_08-07-12.pn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0489"/>
          <a:stretch/>
        </p:blipFill>
        <p:spPr bwMode="auto">
          <a:xfrm>
            <a:off x="5497869" y="1187624"/>
            <a:ext cx="2355776" cy="38879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4624"/>
            <a:ext cx="7499176" cy="648072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2. Умение классифицировать объекты. </a:t>
            </a:r>
            <a:endParaRPr lang="ru-RU" sz="2400" i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43608" y="620688"/>
            <a:ext cx="7920880" cy="6237312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2400" dirty="0" smtClean="0"/>
              <a:t>      (7 класс) Разбейте на три группы данные фигуры.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/>
              <a:t>По какому признаку вы их разделили?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/>
              <a:t>Заполните таблицу, указав номера фигур. </a:t>
            </a:r>
          </a:p>
          <a:p>
            <a:pPr marL="0">
              <a:spcBef>
                <a:spcPts val="0"/>
              </a:spcBef>
              <a:buNone/>
            </a:pPr>
            <a:endParaRPr lang="ru-RU" sz="2400" dirty="0"/>
          </a:p>
          <a:p>
            <a:pPr marL="0">
              <a:spcBef>
                <a:spcPts val="0"/>
              </a:spcBef>
              <a:buNone/>
            </a:pPr>
            <a:endParaRPr lang="ru-RU" sz="2400" dirty="0" smtClean="0"/>
          </a:p>
          <a:p>
            <a:pPr marL="0">
              <a:spcBef>
                <a:spcPts val="0"/>
              </a:spcBef>
              <a:buNone/>
            </a:pPr>
            <a:endParaRPr lang="ru-RU" sz="2400" dirty="0"/>
          </a:p>
          <a:p>
            <a:pPr marL="0">
              <a:spcBef>
                <a:spcPts val="0"/>
              </a:spcBef>
              <a:buNone/>
            </a:pPr>
            <a:endParaRPr lang="ru-RU" sz="2400" dirty="0" smtClean="0"/>
          </a:p>
          <a:p>
            <a:pPr marL="0">
              <a:spcBef>
                <a:spcPts val="0"/>
              </a:spcBef>
              <a:buNone/>
            </a:pPr>
            <a:endParaRPr lang="ru-RU" sz="2400" dirty="0" smtClean="0"/>
          </a:p>
          <a:p>
            <a:pPr marL="0">
              <a:spcBef>
                <a:spcPts val="0"/>
              </a:spcBef>
              <a:buNone/>
            </a:pPr>
            <a:endParaRPr lang="ru-RU" sz="2400" dirty="0"/>
          </a:p>
          <a:p>
            <a:pPr marL="0">
              <a:spcBef>
                <a:spcPts val="0"/>
              </a:spcBef>
              <a:buNone/>
            </a:pPr>
            <a:endParaRPr lang="ru-RU" sz="2400" dirty="0" smtClean="0"/>
          </a:p>
          <a:p>
            <a:pPr marL="0">
              <a:spcBef>
                <a:spcPts val="0"/>
              </a:spcBef>
              <a:buNone/>
            </a:pPr>
            <a:r>
              <a:rPr lang="ru-RU" sz="2400" b="1" dirty="0" smtClean="0"/>
              <a:t>Критерии: </a:t>
            </a:r>
          </a:p>
          <a:p>
            <a:pPr marL="0">
              <a:spcBef>
                <a:spcPts val="0"/>
              </a:spcBef>
              <a:buFontTx/>
              <a:buChar char="-"/>
            </a:pPr>
            <a:r>
              <a:rPr lang="ru-RU" sz="2400" dirty="0" smtClean="0"/>
              <a:t>распределены предметы по группам (классам) на основании их существенных признаков - каждый существенный признак – 1 балл </a:t>
            </a:r>
          </a:p>
          <a:p>
            <a:pPr marL="0">
              <a:spcBef>
                <a:spcPts val="0"/>
              </a:spcBef>
              <a:buFontTx/>
              <a:buChar char="-"/>
            </a:pPr>
            <a:r>
              <a:rPr lang="ru-RU" sz="2400" dirty="0" smtClean="0"/>
              <a:t>классификация осуществляется на основании их несущественных признаков (они не позволяют судить о свойствах предметов) – 1 балл </a:t>
            </a:r>
            <a:br>
              <a:rPr lang="ru-RU" sz="2400" dirty="0" smtClean="0"/>
            </a:br>
            <a:r>
              <a:rPr lang="ru-RU" sz="2400" dirty="0" smtClean="0"/>
              <a:t>- не выполнена классификация – 0 баллов </a:t>
            </a:r>
            <a:endParaRPr lang="ru-RU" sz="2400" dirty="0"/>
          </a:p>
        </p:txBody>
      </p:sp>
      <p:pic>
        <p:nvPicPr>
          <p:cNvPr id="2051" name="Picture 3" descr="C:\Users\Anna\Downloads\2024-01-30_08-18-34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41" r="14954" b="77794"/>
          <a:stretch>
            <a:fillRect/>
          </a:stretch>
        </p:blipFill>
        <p:spPr bwMode="auto">
          <a:xfrm>
            <a:off x="1907704" y="1543989"/>
            <a:ext cx="6921708" cy="1296144"/>
          </a:xfrm>
          <a:prstGeom prst="rect">
            <a:avLst/>
          </a:prstGeom>
          <a:noFill/>
        </p:spPr>
      </p:pic>
      <p:pic>
        <p:nvPicPr>
          <p:cNvPr id="2052" name="Picture 4" descr="C:\Users\Anna\Downloads\2024-01-30_08-18-34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03" t="72264" r="1121" b="1795"/>
          <a:stretch>
            <a:fillRect/>
          </a:stretch>
        </p:blipFill>
        <p:spPr bwMode="auto">
          <a:xfrm>
            <a:off x="2960252" y="2996952"/>
            <a:ext cx="5869160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62"/>
            <a:ext cx="7920880" cy="1143000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3. Умение определять логические связи между предметами и/или явлениями, обозначать данные логические связи с помощью знаков в схеме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1844" y="1124744"/>
            <a:ext cx="8244408" cy="56166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(6 класс)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/>
              <a:t>Множество натуральных чисел N </a:t>
            </a:r>
            <a:r>
              <a:rPr lang="ru-RU" sz="2200" dirty="0" smtClean="0"/>
              <a:t>включают числа вида 1, 2, 3 и т.д., которые используются для счёта предметов.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/>
              <a:t>Множество целых чисел Z </a:t>
            </a:r>
            <a:r>
              <a:rPr lang="ru-RU" sz="2200" dirty="0" smtClean="0"/>
              <a:t>состоят из натуральных чисел 1, 2, 3,..., числа 0 и чисел, противоположных к натуральным: -1, -2, -3,... 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/>
              <a:t>Множество рациональных чисел Q</a:t>
            </a:r>
            <a:r>
              <a:rPr lang="ru-RU" sz="2200" dirty="0" smtClean="0"/>
              <a:t> включают в себя выше перечисленные множества и числа вида m/n, где m и n целые числа.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/>
              <a:t>Рациональные числа</a:t>
            </a:r>
            <a:r>
              <a:rPr lang="en-US" sz="2200" b="1" dirty="0" smtClean="0"/>
              <a:t> </a:t>
            </a:r>
            <a:r>
              <a:rPr lang="ru-RU" sz="2200" dirty="0" smtClean="0"/>
              <a:t>могут быть записаны в виде конечных или бесконечных периодических десятичных дробей.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Представьте в виде схемы отношение множеств между собой.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/>
              <a:t>Критерии: </a:t>
            </a:r>
          </a:p>
          <a:p>
            <a:pPr marL="0" indent="0">
              <a:spcBef>
                <a:spcPts val="0"/>
              </a:spcBef>
              <a:buAutoNum type="arabicPeriod"/>
            </a:pPr>
            <a:r>
              <a:rPr lang="ru-RU" sz="2200" dirty="0" smtClean="0"/>
              <a:t> Логические связи определены верно ( 1б.) </a:t>
            </a:r>
          </a:p>
          <a:p>
            <a:pPr marL="0" indent="0">
              <a:spcBef>
                <a:spcPts val="0"/>
              </a:spcBef>
              <a:buAutoNum type="arabicPeriod"/>
            </a:pPr>
            <a:r>
              <a:rPr lang="ru-RU" sz="2200" dirty="0" smtClean="0"/>
              <a:t> Необходимое количество знаков в схеме( 1б.) </a:t>
            </a:r>
          </a:p>
          <a:p>
            <a:pPr marL="0" indent="0">
              <a:spcBef>
                <a:spcPts val="0"/>
              </a:spcBef>
              <a:buAutoNum type="arabicPeriod"/>
            </a:pPr>
            <a:r>
              <a:rPr lang="ru-RU" sz="2200" dirty="0"/>
              <a:t> </a:t>
            </a:r>
            <a:r>
              <a:rPr lang="ru-RU" sz="2200" dirty="0" smtClean="0"/>
              <a:t>Понятность схемы( 1б.)</a:t>
            </a:r>
            <a:endParaRPr lang="ru-RU" sz="2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161" y="4293096"/>
            <a:ext cx="3496877" cy="2430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671"/>
            <a:ext cx="7992888" cy="1143000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4. </a:t>
            </a:r>
            <a:r>
              <a:rPr lang="ru-RU" sz="2800" i="1" dirty="0"/>
              <a:t>Умение строить рассуждение от общих закономерностей к частным явлениям.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8172400" cy="64087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(8 класс)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Выстройте </a:t>
            </a:r>
            <a:r>
              <a:rPr lang="ru-RU" dirty="0"/>
              <a:t>логическую цепь рассуждений по чертежу из набора суждений и запишите их порядок: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это </a:t>
            </a:r>
            <a:r>
              <a:rPr lang="ru-RU" dirty="0"/>
              <a:t>накрест лежащие углы при пересечении прямых CD и АВ секущей BD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известно</a:t>
            </a:r>
            <a:r>
              <a:rPr lang="ru-RU" dirty="0"/>
              <a:t>, что в четырехугольнике ABCD AD║ BC, AD = BC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ВС </a:t>
            </a:r>
            <a:r>
              <a:rPr lang="ru-RU" dirty="0"/>
              <a:t>= AD по условию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значит</a:t>
            </a:r>
            <a:r>
              <a:rPr lang="ru-RU" dirty="0"/>
              <a:t>, ABCD – параллелограмм( по определению)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проведем </a:t>
            </a:r>
            <a:r>
              <a:rPr lang="ru-RU" dirty="0"/>
              <a:t>BD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ΔABD </a:t>
            </a:r>
            <a:r>
              <a:rPr lang="ru-RU" dirty="0"/>
              <a:t>= ΔCDB по двум сторонам и углу между ними.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значит </a:t>
            </a:r>
            <a:r>
              <a:rPr lang="ru-RU" dirty="0"/>
              <a:t>CD║AB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∠</a:t>
            </a:r>
            <a:r>
              <a:rPr lang="ru-RU" dirty="0"/>
              <a:t>1 = ∠2 как накрест лежащие при пересечении AD║BC секущей BD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BD </a:t>
            </a:r>
            <a:r>
              <a:rPr lang="ru-RU" dirty="0"/>
              <a:t>- общая сторона для треугольников ABD и CDB ⇒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из </a:t>
            </a:r>
            <a:r>
              <a:rPr lang="ru-RU" dirty="0"/>
              <a:t>равенства треугольников следует, что ∠3 = ∠4.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Критерии</a:t>
            </a:r>
            <a:r>
              <a:rPr lang="ru-RU" b="1" dirty="0"/>
              <a:t>: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каждое верно определенное звено цепочки( 1б.) (макс. 10 б.)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Умение </a:t>
            </a:r>
            <a:r>
              <a:rPr lang="ru-RU" dirty="0"/>
              <a:t>строить рассуждение от частных явлений к общим закономерностям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7"/>
          <a:stretch/>
        </p:blipFill>
        <p:spPr>
          <a:xfrm>
            <a:off x="3923928" y="1628800"/>
            <a:ext cx="3019425" cy="1141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(6 класс) В каждой последовательности запишите следующее число: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2</a:t>
            </a:r>
            <a:r>
              <a:rPr lang="ru-RU" dirty="0"/>
              <a:t>; 4; 6; 8; 10;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1</a:t>
            </a:r>
            <a:r>
              <a:rPr lang="ru-RU" dirty="0"/>
              <a:t>; 5; 9; 13; 17;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1</a:t>
            </a:r>
            <a:r>
              <a:rPr lang="ru-RU" dirty="0"/>
              <a:t>; 4; 9; 16; 25;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1</a:t>
            </a:r>
            <a:r>
              <a:rPr lang="ru-RU" dirty="0"/>
              <a:t>; 8; 27; 64; 125;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3</a:t>
            </a:r>
            <a:r>
              <a:rPr lang="ru-RU" dirty="0"/>
              <a:t>; 8; 6; 11; 9;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1</a:t>
            </a:r>
            <a:r>
              <a:rPr lang="ru-RU" dirty="0"/>
              <a:t>; 1; 2; 3; 5;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3</a:t>
            </a:r>
            <a:r>
              <a:rPr lang="ru-RU" dirty="0"/>
              <a:t>; 1; -1; -3; …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2</a:t>
            </a:r>
            <a:r>
              <a:rPr lang="ru-RU" dirty="0"/>
              <a:t>; 7; 22; 67; 202; …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Критерии</a:t>
            </a:r>
            <a:r>
              <a:rPr lang="ru-RU" b="1" dirty="0"/>
              <a:t>: </a:t>
            </a:r>
            <a:r>
              <a:rPr lang="ru-RU" dirty="0"/>
              <a:t>-каждое верно определенное число цепочки( 1б.) (макс. 8 б.)</a:t>
            </a:r>
          </a:p>
        </p:txBody>
      </p:sp>
    </p:spTree>
    <p:extLst>
      <p:ext uri="{BB962C8B-B14F-4D97-AF65-F5344CB8AC3E}">
        <p14:creationId xmlns:p14="http://schemas.microsoft.com/office/powerpoint/2010/main" val="42289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570186"/>
          </a:xfrm>
        </p:spPr>
        <p:txBody>
          <a:bodyPr>
            <a:noAutofit/>
          </a:bodyPr>
          <a:lstStyle/>
          <a:p>
            <a:r>
              <a:rPr lang="ru-RU" sz="2400" b="1" dirty="0"/>
              <a:t>Умения блока «Работа с информацией»</a:t>
            </a:r>
            <a:br>
              <a:rPr lang="ru-RU" sz="2400" b="1" dirty="0"/>
            </a:br>
            <a:r>
              <a:rPr lang="ru-RU" sz="2400" b="1" dirty="0"/>
              <a:t>(чтение и анализ информации, представленной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в </a:t>
            </a:r>
            <a:r>
              <a:rPr lang="ru-RU" sz="2400" b="1" dirty="0"/>
              <a:t>форме таблицы; и т.д</a:t>
            </a:r>
            <a:r>
              <a:rPr lang="ru-RU" sz="2400" b="1" dirty="0" smtClean="0"/>
              <a:t>.)</a:t>
            </a:r>
            <a:r>
              <a:rPr lang="ru-RU" sz="2400" i="1" dirty="0"/>
              <a:t>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Умение </a:t>
            </a:r>
            <a:r>
              <a:rPr lang="ru-RU" sz="2400" i="1" dirty="0"/>
              <a:t>читать и анализировать информацию, представленную в виде таблицы</a:t>
            </a:r>
            <a:br>
              <a:rPr lang="ru-RU" sz="2400" i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5"/>
            <a:ext cx="8028384" cy="50131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6 класс)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Одной </a:t>
            </a:r>
            <a:r>
              <a:rPr lang="ru-RU" dirty="0"/>
              <a:t>из старейших школ Индустриального района является школа № 102 с углубленным изучением отдельных предметов. В 2016 году школа отметила 60 –летний юбилей со дня основания. Данные о количестве классов и количестве учащихся за последние три учебных года представлены в таблице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573016"/>
            <a:ext cx="7223660" cy="307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501008"/>
            <a:ext cx="7992888" cy="25202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Используя данные таблицы, ответьте на вопросы: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каком году учащихся в школе было наибольшее?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На </a:t>
            </a:r>
            <a:r>
              <a:rPr lang="ru-RU" dirty="0"/>
              <a:t>сколько процентов изменилось количество учащихся в 2015-16 уч. году по сравнению с предыдущим годом. Ответ округлите до целых. 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5760"/>
            <a:ext cx="7223660" cy="307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501008"/>
            <a:ext cx="8028384" cy="3589859"/>
          </a:xfrm>
        </p:spPr>
        <p:txBody>
          <a:bodyPr>
            <a:normAutofit fontScale="85000" lnSpcReduction="10000"/>
          </a:bodyPr>
          <a:lstStyle/>
          <a:p>
            <a:pPr marL="442913" indent="-442913">
              <a:buNone/>
            </a:pPr>
            <a:r>
              <a:rPr lang="ru-RU" dirty="0" smtClean="0"/>
              <a:t>3. Какую </a:t>
            </a:r>
            <a:r>
              <a:rPr lang="ru-RU" dirty="0"/>
              <a:t>долю от количества всех учащихся составляет старшая школа в 2016-17 учебном году. Ответ округлите до сотых.</a:t>
            </a:r>
          </a:p>
          <a:p>
            <a:pPr marL="442913" indent="-442913">
              <a:buNone/>
            </a:pPr>
            <a:r>
              <a:rPr lang="ru-RU" b="1" dirty="0"/>
              <a:t>Критерии: </a:t>
            </a:r>
          </a:p>
          <a:p>
            <a:pPr marL="0" indent="0">
              <a:buNone/>
            </a:pPr>
            <a:r>
              <a:rPr lang="ru-RU" dirty="0"/>
              <a:t>1 б.- дан верный ответ на первый вопрос. </a:t>
            </a:r>
          </a:p>
          <a:p>
            <a:pPr marL="0" indent="0">
              <a:buNone/>
            </a:pPr>
            <a:r>
              <a:rPr lang="ru-RU" dirty="0"/>
              <a:t>2 б.- дан полный и верный ответ на второй вопрос. </a:t>
            </a:r>
          </a:p>
          <a:p>
            <a:pPr marL="0" indent="0">
              <a:buNone/>
            </a:pPr>
            <a:r>
              <a:rPr lang="ru-RU" dirty="0"/>
              <a:t>2 б.- дан полный и верный ответ на третий вопрос.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8640"/>
            <a:ext cx="7223660" cy="307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1045</Words>
  <Application>Microsoft Office PowerPoint</Application>
  <PresentationFormat>Экран (4:3)</PresentationFormat>
  <Paragraphs>123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Презентация PowerPoint</vt:lpstr>
      <vt:lpstr>Умения, характеризующие сформированность логических операций (сравнение, классификация, анализ, синтез).  1. Умение производить сравнение по заданным критериям. </vt:lpstr>
      <vt:lpstr>2. Умение классифицировать объекты. </vt:lpstr>
      <vt:lpstr>3. Умение определять логические связи между предметами и/или явлениями, обозначать данные логические связи с помощью знаков в схеме</vt:lpstr>
      <vt:lpstr>4. Умение строить рассуждение от общих закономерностей к частным явлениям. </vt:lpstr>
      <vt:lpstr>Презентация PowerPoint</vt:lpstr>
      <vt:lpstr>Умения блока «Работа с информацией» (чтение и анализ информации, представленной  в форме таблицы; и т.д.)  Умение читать и анализировать информацию, представленную в виде таблицы </vt:lpstr>
      <vt:lpstr>Презентация PowerPoint</vt:lpstr>
      <vt:lpstr>Презентация PowerPoint</vt:lpstr>
      <vt:lpstr>Умение переводить многоаспектную информацию  из графического или символьного представления  в текстовое.</vt:lpstr>
      <vt:lpstr>Умения блока «Работа с алгоритмами» Умение строить алгоритм действия, на основе имеющегося знания об объекте, к которому применяется алгоритм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Анна Игоревна Толстикова</cp:lastModifiedBy>
  <cp:revision>14</cp:revision>
  <dcterms:created xsi:type="dcterms:W3CDTF">2024-01-29T23:00:31Z</dcterms:created>
  <dcterms:modified xsi:type="dcterms:W3CDTF">2024-05-19T04:55:50Z</dcterms:modified>
</cp:coreProperties>
</file>