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93C64C8-022B-4C61-B3F3-A640582E4CDF}" type="datetimeFigureOut">
              <a:rPr lang="ru-RU" smtClean="0"/>
              <a:t>10.06.2020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CCD547-1444-4EBF-816D-A217E832663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93C64C8-022B-4C61-B3F3-A640582E4CDF}" type="datetimeFigureOut">
              <a:rPr lang="ru-RU" smtClean="0"/>
              <a:t>10.06.2020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CCD547-1444-4EBF-816D-A217E832663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93C64C8-022B-4C61-B3F3-A640582E4CDF}" type="datetimeFigureOut">
              <a:rPr lang="ru-RU" smtClean="0"/>
              <a:t>10.06.2020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CCD547-1444-4EBF-816D-A217E832663E}"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93C64C8-022B-4C61-B3F3-A640582E4CDF}" type="datetimeFigureOut">
              <a:rPr lang="ru-RU" smtClean="0"/>
              <a:t>10.06.2020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CCD547-1444-4EBF-816D-A217E832663E}"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3C64C8-022B-4C61-B3F3-A640582E4CDF}" type="datetimeFigureOut">
              <a:rPr lang="ru-RU" smtClean="0"/>
              <a:t>10.06.2020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CCD547-1444-4EBF-816D-A217E832663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93C64C8-022B-4C61-B3F3-A640582E4CDF}" type="datetimeFigureOut">
              <a:rPr lang="ru-RU" smtClean="0"/>
              <a:t>10.06.2020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8CCD547-1444-4EBF-816D-A217E832663E}"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93C64C8-022B-4C61-B3F3-A640582E4CDF}" type="datetimeFigureOut">
              <a:rPr lang="ru-RU" smtClean="0"/>
              <a:t>10.06.2020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8CCD547-1444-4EBF-816D-A217E832663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93C64C8-022B-4C61-B3F3-A640582E4CDF}" type="datetimeFigureOut">
              <a:rPr lang="ru-RU" smtClean="0"/>
              <a:t>10.06.2020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8CCD547-1444-4EBF-816D-A217E832663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93C64C8-022B-4C61-B3F3-A640582E4CDF}" type="datetimeFigureOut">
              <a:rPr lang="ru-RU" smtClean="0"/>
              <a:t>10.06.2020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8CCD547-1444-4EBF-816D-A217E832663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93C64C8-022B-4C61-B3F3-A640582E4CDF}" type="datetimeFigureOut">
              <a:rPr lang="ru-RU" smtClean="0"/>
              <a:t>10.06.2020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8CCD547-1444-4EBF-816D-A217E832663E}"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93C64C8-022B-4C61-B3F3-A640582E4CDF}" type="datetimeFigureOut">
              <a:rPr lang="ru-RU" smtClean="0"/>
              <a:t>10.06.2020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8CCD547-1444-4EBF-816D-A217E832663E}"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93C64C8-022B-4C61-B3F3-A640582E4CDF}" type="datetimeFigureOut">
              <a:rPr lang="ru-RU" smtClean="0"/>
              <a:t>10.06.2020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8CCD547-1444-4EBF-816D-A217E832663E}"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2800" dirty="0" smtClean="0"/>
              <a:t>ЕГЭ </a:t>
            </a:r>
            <a:br>
              <a:rPr lang="ru-RU" sz="2800" dirty="0" smtClean="0"/>
            </a:br>
            <a:r>
              <a:rPr lang="ru-RU" sz="2800" dirty="0" smtClean="0"/>
              <a:t>Грамматика и лексика</a:t>
            </a:r>
            <a:endParaRPr lang="ru-RU" sz="2800" dirty="0"/>
          </a:p>
        </p:txBody>
      </p:sp>
      <p:sp>
        <p:nvSpPr>
          <p:cNvPr id="3" name="Подзаголовок 2"/>
          <p:cNvSpPr>
            <a:spLocks noGrp="1"/>
          </p:cNvSpPr>
          <p:nvPr>
            <p:ph type="subTitle" idx="1"/>
          </p:nvPr>
        </p:nvSpPr>
        <p:spPr/>
        <p:txBody>
          <a:bodyPr/>
          <a:lstStyle/>
          <a:p>
            <a:r>
              <a:rPr lang="ru-RU" dirty="0" smtClean="0"/>
              <a:t>26-31</a:t>
            </a:r>
            <a:endParaRPr lang="ru-RU" dirty="0"/>
          </a:p>
        </p:txBody>
      </p:sp>
    </p:spTree>
    <p:extLst>
      <p:ext uri="{BB962C8B-B14F-4D97-AF65-F5344CB8AC3E}">
        <p14:creationId xmlns:p14="http://schemas.microsoft.com/office/powerpoint/2010/main" val="59759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lstStyle/>
          <a:p>
            <a:r>
              <a:rPr lang="ru-RU" dirty="0" smtClean="0"/>
              <a:t>Задание 2. Прочитайте приведенный ниже текст. Образуйте от слов, напечатанных заглавными буквами в конце строк, обозначенных номерами 26–31, однокоренные слова, так, чтобы они грамматически и лексически соответствовали содержанию текста. Заполните пропуски полученными словами. Каждый пропуск соответствует отдельному заданию из группы 26–31.</a:t>
            </a:r>
            <a:endParaRPr lang="ru-RU" dirty="0"/>
          </a:p>
        </p:txBody>
      </p:sp>
    </p:spTree>
    <p:extLst>
      <p:ext uri="{BB962C8B-B14F-4D97-AF65-F5344CB8AC3E}">
        <p14:creationId xmlns:p14="http://schemas.microsoft.com/office/powerpoint/2010/main" val="276629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a:bodyPr>
          <a:lstStyle/>
          <a:p>
            <a:pPr>
              <a:lnSpc>
                <a:spcPct val="115000"/>
              </a:lnSpc>
              <a:spcAft>
                <a:spcPts val="1000"/>
              </a:spcAft>
            </a:pPr>
            <a:r>
              <a:rPr lang="ru-RU" sz="1400" b="1" dirty="0" smtClean="0">
                <a:solidFill>
                  <a:srgbClr val="000000"/>
                </a:solidFill>
                <a:effectLst/>
                <a:latin typeface="Arial"/>
                <a:ea typeface="Calibri"/>
                <a:cs typeface="Times New Roman"/>
              </a:rPr>
              <a:t> </a:t>
            </a:r>
            <a:r>
              <a:rPr lang="ru-RU" sz="2400" b="1" dirty="0" smtClean="0">
                <a:solidFill>
                  <a:srgbClr val="000000"/>
                </a:solidFill>
                <a:effectLst/>
                <a:latin typeface="Arial"/>
                <a:ea typeface="Calibri"/>
                <a:cs typeface="Times New Roman"/>
              </a:rPr>
              <a:t>Методическая подсказка</a:t>
            </a:r>
            <a:endParaRPr lang="ru-RU" sz="2400" dirty="0">
              <a:ea typeface="Calibri"/>
              <a:cs typeface="Times New Roman"/>
            </a:endParaRPr>
          </a:p>
          <a:p>
            <a:pPr>
              <a:lnSpc>
                <a:spcPct val="115000"/>
              </a:lnSpc>
              <a:spcAft>
                <a:spcPts val="1000"/>
              </a:spcAft>
            </a:pPr>
            <a:r>
              <a:rPr lang="ru-RU" sz="2400" dirty="0" smtClean="0">
                <a:solidFill>
                  <a:srgbClr val="000000"/>
                </a:solidFill>
                <a:effectLst/>
                <a:latin typeface="Arial"/>
                <a:ea typeface="Calibri"/>
                <a:cs typeface="Times New Roman"/>
              </a:rPr>
              <a:t> В этой части проверяются навыки словообразования. Задание в спецификации формулируется «задания на заполнение пропуска в связном тексте путем образования родственного слова от предложенного опорного слова» при помощи суффиксов и приставок. Залогом успеха при выполнении этого задания являются два фактора-правильное определение части речи, которую необходимо вставить вместо пропуска, и знание словообразующих суффиксов и приставок. Читаем текст, обращая внимание на слова перед пропусками и следующие за ним. Определяем пропущенную часть речи, а также, имеет ли пропущенное слова отрицательную или утвердительную коннотацию</a:t>
            </a:r>
            <a:r>
              <a:rPr lang="ru-RU" sz="2400" b="1" dirty="0" smtClean="0">
                <a:solidFill>
                  <a:srgbClr val="000000"/>
                </a:solidFill>
                <a:effectLst/>
                <a:latin typeface="Arial"/>
                <a:ea typeface="Calibri"/>
                <a:cs typeface="Times New Roman"/>
              </a:rPr>
              <a:t>.</a:t>
            </a:r>
            <a:endParaRPr lang="ru-RU" sz="2400" dirty="0">
              <a:ea typeface="Calibri"/>
              <a:cs typeface="Times New Roman"/>
            </a:endParaRPr>
          </a:p>
          <a:p>
            <a:endParaRPr lang="ru-RU" sz="2400" dirty="0"/>
          </a:p>
        </p:txBody>
      </p:sp>
    </p:spTree>
    <p:extLst>
      <p:ext uri="{BB962C8B-B14F-4D97-AF65-F5344CB8AC3E}">
        <p14:creationId xmlns:p14="http://schemas.microsoft.com/office/powerpoint/2010/main" val="211099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252520" cy="6858000"/>
          </a:xfrm>
        </p:spPr>
        <p:txBody>
          <a:bodyPr>
            <a:noAutofit/>
          </a:bodyPr>
          <a:lstStyle/>
          <a:p>
            <a:pPr>
              <a:lnSpc>
                <a:spcPct val="115000"/>
              </a:lnSpc>
              <a:spcAft>
                <a:spcPts val="1000"/>
              </a:spcAft>
            </a:pPr>
            <a:r>
              <a:rPr lang="ru-RU" sz="1800" b="1" dirty="0" smtClean="0">
                <a:solidFill>
                  <a:srgbClr val="000000"/>
                </a:solidFill>
                <a:effectLst/>
                <a:latin typeface="Arial"/>
                <a:ea typeface="Calibri"/>
                <a:cs typeface="Times New Roman"/>
              </a:rPr>
              <a:t> </a:t>
            </a:r>
            <a:r>
              <a:rPr lang="en-US" sz="1800" b="1" dirty="0" smtClean="0">
                <a:solidFill>
                  <a:srgbClr val="000000"/>
                </a:solidFill>
                <a:effectLst/>
                <a:latin typeface="Arial"/>
                <a:ea typeface="Calibri"/>
                <a:cs typeface="Times New Roman"/>
              </a:rPr>
              <a:t>Australia</a:t>
            </a:r>
            <a:r>
              <a:rPr lang="en-US" sz="1800" dirty="0" smtClean="0">
                <a:solidFill>
                  <a:srgbClr val="000000"/>
                </a:solidFill>
                <a:effectLst/>
                <a:latin typeface="Arial"/>
                <a:ea typeface="Calibri"/>
                <a:cs typeface="Times New Roman"/>
              </a:rPr>
              <a:t> 26.</a:t>
            </a:r>
            <a:r>
              <a:rPr lang="ru-RU" sz="1800" dirty="0" smtClean="0">
                <a:solidFill>
                  <a:srgbClr val="000000"/>
                </a:solidFill>
                <a:effectLst/>
                <a:latin typeface="Arial"/>
                <a:ea typeface="Calibri"/>
                <a:cs typeface="Times New Roman"/>
              </a:rPr>
              <a:t> </a:t>
            </a:r>
          </a:p>
          <a:p>
            <a:pPr>
              <a:lnSpc>
                <a:spcPct val="115000"/>
              </a:lnSpc>
              <a:spcAft>
                <a:spcPts val="1000"/>
              </a:spcAft>
            </a:pPr>
            <a:r>
              <a:rPr lang="en-US" sz="1800" dirty="0" smtClean="0">
                <a:solidFill>
                  <a:srgbClr val="000000"/>
                </a:solidFill>
                <a:effectLst/>
                <a:latin typeface="Arial"/>
                <a:ea typeface="Calibri"/>
                <a:cs typeface="Times New Roman"/>
              </a:rPr>
              <a:t>In 1770, James Cook landed on the east coast of Australia and claimed the land for Great Britain. For many years after that, only a few people came to Australia ___________. It was too far from Europe to attract many outsiders. WILLING</a:t>
            </a:r>
            <a:endParaRPr lang="ru-RU" sz="1800" dirty="0">
              <a:ea typeface="Calibri"/>
              <a:cs typeface="Times New Roman"/>
            </a:endParaRPr>
          </a:p>
          <a:p>
            <a:pPr>
              <a:lnSpc>
                <a:spcPct val="115000"/>
              </a:lnSpc>
              <a:spcAft>
                <a:spcPts val="1000"/>
              </a:spcAft>
            </a:pPr>
            <a:r>
              <a:rPr lang="en-US" sz="1800" dirty="0" smtClean="0">
                <a:solidFill>
                  <a:srgbClr val="000000"/>
                </a:solidFill>
                <a:effectLst/>
                <a:latin typeface="Arial"/>
                <a:ea typeface="Calibri"/>
                <a:cs typeface="Times New Roman"/>
              </a:rPr>
              <a:t> 27. The first settlers were ______________. They were not asked if they wanted to come. PRISON 28. Moving to Australia was part of their ___________________. In time they were joined by more willing settlers who wanted to find adventure and a better life. PUNISH</a:t>
            </a:r>
            <a:endParaRPr lang="ru-RU" sz="1800" dirty="0">
              <a:ea typeface="Calibri"/>
              <a:cs typeface="Times New Roman"/>
            </a:endParaRPr>
          </a:p>
          <a:p>
            <a:pPr>
              <a:lnSpc>
                <a:spcPct val="115000"/>
              </a:lnSpc>
              <a:spcAft>
                <a:spcPts val="1000"/>
              </a:spcAft>
            </a:pPr>
            <a:r>
              <a:rPr lang="en-US" sz="1800" dirty="0" smtClean="0">
                <a:solidFill>
                  <a:srgbClr val="000000"/>
                </a:solidFill>
                <a:effectLst/>
                <a:latin typeface="Arial"/>
                <a:ea typeface="Calibri"/>
                <a:cs typeface="Times New Roman"/>
              </a:rPr>
              <a:t> 29. Like the settlement of the United States, much of Australia’s history deals with the push west. There was, however, one big ______________. In their drive westward, the Australians found no rich river valleys or fertile plains. Instead, they found only dry empty land they called the outback. DIFFER</a:t>
            </a:r>
            <a:endParaRPr lang="ru-RU" sz="1800" dirty="0">
              <a:ea typeface="Calibri"/>
              <a:cs typeface="Times New Roman"/>
            </a:endParaRPr>
          </a:p>
          <a:p>
            <a:pPr>
              <a:lnSpc>
                <a:spcPct val="115000"/>
              </a:lnSpc>
              <a:spcAft>
                <a:spcPts val="1000"/>
              </a:spcAft>
            </a:pPr>
            <a:r>
              <a:rPr lang="en-US" sz="1800" dirty="0" smtClean="0">
                <a:solidFill>
                  <a:srgbClr val="000000"/>
                </a:solidFill>
                <a:effectLst/>
                <a:latin typeface="Arial"/>
                <a:ea typeface="Calibri"/>
                <a:cs typeface="Times New Roman"/>
              </a:rPr>
              <a:t> 30. The outback was _________________ any place the early settlers had ever seen. For months there would be no rain at all. Then suddenly the skies would open up. Within hours, rivers overflowed their banks. Yet only a few days later the land would be as dry as ever. LIKE</a:t>
            </a:r>
            <a:endParaRPr lang="ru-RU" sz="1800" dirty="0">
              <a:ea typeface="Calibri"/>
              <a:cs typeface="Times New Roman"/>
            </a:endParaRPr>
          </a:p>
          <a:p>
            <a:r>
              <a:rPr lang="en-US" sz="1800" dirty="0" smtClean="0">
                <a:solidFill>
                  <a:srgbClr val="000000"/>
                </a:solidFill>
                <a:effectLst/>
                <a:latin typeface="Arial"/>
                <a:ea typeface="Calibri"/>
              </a:rPr>
              <a:t> 31. Few settlers were willing to risk their life in such a harsh land. Then gold was ___________ there in 1852. Thousands flocked to the outback of Australia to make their fortunes. </a:t>
            </a:r>
            <a:r>
              <a:rPr lang="ru-RU" sz="1800" dirty="0" smtClean="0">
                <a:solidFill>
                  <a:srgbClr val="000000"/>
                </a:solidFill>
                <a:effectLst/>
                <a:latin typeface="Arial"/>
                <a:ea typeface="Calibri"/>
              </a:rPr>
              <a:t>COVERED </a:t>
            </a:r>
            <a:endParaRPr lang="ru-RU" sz="1800" dirty="0"/>
          </a:p>
        </p:txBody>
      </p:sp>
    </p:spTree>
    <p:extLst>
      <p:ext uri="{BB962C8B-B14F-4D97-AF65-F5344CB8AC3E}">
        <p14:creationId xmlns:p14="http://schemas.microsoft.com/office/powerpoint/2010/main" val="2186512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a:bodyPr>
          <a:lstStyle/>
          <a:p>
            <a:r>
              <a:rPr lang="ru-RU" sz="2400" dirty="0" smtClean="0"/>
              <a:t>Рассуждение</a:t>
            </a:r>
          </a:p>
          <a:p>
            <a:r>
              <a:rPr lang="ru-RU" sz="2400" dirty="0" smtClean="0"/>
              <a:t> Номер 26. </a:t>
            </a:r>
            <a:r>
              <a:rPr lang="ru-RU" sz="2400" dirty="0" err="1" smtClean="0"/>
              <a:t>Only</a:t>
            </a:r>
            <a:r>
              <a:rPr lang="ru-RU" sz="2400" dirty="0" smtClean="0"/>
              <a:t> a </a:t>
            </a:r>
            <a:r>
              <a:rPr lang="ru-RU" sz="2400" dirty="0" err="1" smtClean="0"/>
              <a:t>few</a:t>
            </a:r>
            <a:r>
              <a:rPr lang="ru-RU" sz="2400" dirty="0" smtClean="0"/>
              <a:t> </a:t>
            </a:r>
            <a:r>
              <a:rPr lang="ru-RU" sz="2400" dirty="0" err="1" smtClean="0"/>
              <a:t>people</a:t>
            </a:r>
            <a:r>
              <a:rPr lang="ru-RU" sz="2400" dirty="0" smtClean="0"/>
              <a:t> </a:t>
            </a:r>
            <a:r>
              <a:rPr lang="ru-RU" sz="2400" dirty="0" err="1" smtClean="0"/>
              <a:t>came</a:t>
            </a:r>
            <a:r>
              <a:rPr lang="ru-RU" sz="2400" dirty="0" smtClean="0"/>
              <a:t> </a:t>
            </a:r>
            <a:r>
              <a:rPr lang="ru-RU" sz="2400" dirty="0" err="1" smtClean="0"/>
              <a:t>to</a:t>
            </a:r>
            <a:r>
              <a:rPr lang="ru-RU" sz="2400" dirty="0" smtClean="0"/>
              <a:t> </a:t>
            </a:r>
            <a:r>
              <a:rPr lang="ru-RU" sz="2400" dirty="0" err="1" smtClean="0"/>
              <a:t>Australia</a:t>
            </a:r>
            <a:r>
              <a:rPr lang="ru-RU" sz="2400" dirty="0" smtClean="0"/>
              <a:t> как? — наречие, которое определяет глагол </a:t>
            </a:r>
            <a:r>
              <a:rPr lang="ru-RU" sz="2400" dirty="0" err="1" smtClean="0"/>
              <a:t>came</a:t>
            </a:r>
            <a:r>
              <a:rPr lang="ru-RU" sz="2400" dirty="0" smtClean="0"/>
              <a:t>. В последующем предложении идет объяснение, почему это именно так происходило. Номер 27. </a:t>
            </a:r>
            <a:r>
              <a:rPr lang="ru-RU" sz="2400" dirty="0" err="1" smtClean="0"/>
              <a:t>The</a:t>
            </a:r>
            <a:r>
              <a:rPr lang="ru-RU" sz="2400" dirty="0" smtClean="0"/>
              <a:t> </a:t>
            </a:r>
            <a:r>
              <a:rPr lang="ru-RU" sz="2400" dirty="0" err="1" smtClean="0"/>
              <a:t>first</a:t>
            </a:r>
            <a:r>
              <a:rPr lang="ru-RU" sz="2400" dirty="0" smtClean="0"/>
              <a:t> </a:t>
            </a:r>
            <a:r>
              <a:rPr lang="ru-RU" sz="2400" dirty="0" err="1" smtClean="0"/>
              <a:t>settlers</a:t>
            </a:r>
            <a:r>
              <a:rPr lang="ru-RU" sz="2400" dirty="0" smtClean="0"/>
              <a:t> </a:t>
            </a:r>
            <a:r>
              <a:rPr lang="ru-RU" sz="2400" dirty="0" err="1" smtClean="0"/>
              <a:t>were</a:t>
            </a:r>
            <a:r>
              <a:rPr lang="ru-RU" sz="2400" dirty="0" smtClean="0"/>
              <a:t> ........... В данной ситуации за глаголом </a:t>
            </a:r>
            <a:r>
              <a:rPr lang="ru-RU" sz="2400" dirty="0" err="1" smtClean="0"/>
              <a:t>were</a:t>
            </a:r>
            <a:r>
              <a:rPr lang="ru-RU" sz="2400" dirty="0" smtClean="0"/>
              <a:t> может стоять или прилагательное, уточняющее, какими они были, или существительное, сообщающее, кем были эти поселенцы (если этот выбор верный, то существительное будет стоять во множественном числе исходя из слова </a:t>
            </a:r>
            <a:r>
              <a:rPr lang="ru-RU" sz="2400" dirty="0" err="1" smtClean="0"/>
              <a:t>settlers</a:t>
            </a:r>
            <a:r>
              <a:rPr lang="ru-RU" sz="2400" dirty="0" smtClean="0"/>
              <a:t> во множественном числе и слова </a:t>
            </a:r>
            <a:r>
              <a:rPr lang="ru-RU" sz="2400" dirty="0" err="1" smtClean="0"/>
              <a:t>were</a:t>
            </a:r>
            <a:r>
              <a:rPr lang="ru-RU" sz="2400" dirty="0" smtClean="0"/>
              <a:t>. Последующее предложение не исключает ни одного из этих вариантов, поэтому оставляем пока обе эти опции.</a:t>
            </a:r>
          </a:p>
          <a:p>
            <a:r>
              <a:rPr lang="ru-RU" sz="2400" dirty="0" smtClean="0"/>
              <a:t> Номер 28. </a:t>
            </a:r>
            <a:r>
              <a:rPr lang="ru-RU" sz="2400" dirty="0" err="1" smtClean="0"/>
              <a:t>Moving</a:t>
            </a:r>
            <a:r>
              <a:rPr lang="ru-RU" sz="2400" dirty="0" smtClean="0"/>
              <a:t> </a:t>
            </a:r>
            <a:r>
              <a:rPr lang="ru-RU" sz="2400" dirty="0" err="1" smtClean="0"/>
              <a:t>to</a:t>
            </a:r>
            <a:r>
              <a:rPr lang="ru-RU" sz="2400" dirty="0" smtClean="0"/>
              <a:t> </a:t>
            </a:r>
            <a:r>
              <a:rPr lang="ru-RU" sz="2400" dirty="0" err="1" smtClean="0"/>
              <a:t>Australia</a:t>
            </a:r>
            <a:r>
              <a:rPr lang="ru-RU" sz="2400" dirty="0" smtClean="0"/>
              <a:t> </a:t>
            </a:r>
            <a:r>
              <a:rPr lang="ru-RU" sz="2400" dirty="0" err="1" smtClean="0"/>
              <a:t>was</a:t>
            </a:r>
            <a:r>
              <a:rPr lang="ru-RU" sz="2400" dirty="0" smtClean="0"/>
              <a:t> </a:t>
            </a:r>
            <a:r>
              <a:rPr lang="ru-RU" sz="2400" dirty="0" err="1" smtClean="0"/>
              <a:t>part</a:t>
            </a:r>
            <a:r>
              <a:rPr lang="ru-RU" sz="2400" dirty="0" smtClean="0"/>
              <a:t> </a:t>
            </a:r>
            <a:r>
              <a:rPr lang="ru-RU" sz="2400" dirty="0" err="1" smtClean="0"/>
              <a:t>of</a:t>
            </a:r>
            <a:r>
              <a:rPr lang="ru-RU" sz="2400" dirty="0" smtClean="0"/>
              <a:t> </a:t>
            </a:r>
            <a:r>
              <a:rPr lang="ru-RU" sz="2400" dirty="0" err="1" smtClean="0"/>
              <a:t>their</a:t>
            </a:r>
            <a:r>
              <a:rPr lang="ru-RU" sz="2400" dirty="0" smtClean="0"/>
              <a:t>.......  Мы видим отсутствующую часть фразы с предлогом </a:t>
            </a:r>
            <a:r>
              <a:rPr lang="ru-RU" sz="2400" dirty="0" err="1" smtClean="0"/>
              <a:t>of</a:t>
            </a:r>
            <a:r>
              <a:rPr lang="ru-RU" sz="2400" dirty="0" smtClean="0"/>
              <a:t>, в которой до и после предлога должны стоять существительные, и перед пропуском стоит краткое притяжательное местоимение </a:t>
            </a:r>
            <a:r>
              <a:rPr lang="ru-RU" sz="2400" dirty="0" err="1" smtClean="0"/>
              <a:t>their</a:t>
            </a:r>
            <a:r>
              <a:rPr lang="ru-RU" sz="2400" dirty="0" smtClean="0"/>
              <a:t>, которое определяет существительное. Следовательно, пропущенная часть речи это существительное</a:t>
            </a:r>
            <a:r>
              <a:rPr lang="ru-RU" sz="1600" dirty="0" smtClean="0"/>
              <a:t>.</a:t>
            </a:r>
            <a:endParaRPr lang="ru-RU" sz="1600" dirty="0"/>
          </a:p>
        </p:txBody>
      </p:sp>
    </p:spTree>
    <p:extLst>
      <p:ext uri="{BB962C8B-B14F-4D97-AF65-F5344CB8AC3E}">
        <p14:creationId xmlns:p14="http://schemas.microsoft.com/office/powerpoint/2010/main" val="419740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a:bodyPr>
          <a:lstStyle/>
          <a:p>
            <a:pPr>
              <a:lnSpc>
                <a:spcPct val="115000"/>
              </a:lnSpc>
              <a:spcAft>
                <a:spcPts val="1000"/>
              </a:spcAft>
            </a:pPr>
            <a:r>
              <a:rPr lang="ru-RU" sz="1800" dirty="0" smtClean="0">
                <a:solidFill>
                  <a:srgbClr val="000000"/>
                </a:solidFill>
                <a:effectLst/>
                <a:latin typeface="Arial"/>
                <a:ea typeface="Calibri"/>
                <a:cs typeface="Times New Roman"/>
              </a:rPr>
              <a:t> </a:t>
            </a:r>
            <a:r>
              <a:rPr lang="ru-RU" sz="1800" b="1" dirty="0" smtClean="0">
                <a:solidFill>
                  <a:srgbClr val="000000"/>
                </a:solidFill>
                <a:effectLst/>
                <a:latin typeface="Arial"/>
                <a:ea typeface="Calibri"/>
                <a:cs typeface="Times New Roman"/>
              </a:rPr>
              <a:t>Номер</a:t>
            </a:r>
            <a:r>
              <a:rPr lang="en-US" sz="1800" b="1" dirty="0" smtClean="0">
                <a:solidFill>
                  <a:srgbClr val="000000"/>
                </a:solidFill>
                <a:effectLst/>
                <a:latin typeface="Arial"/>
                <a:ea typeface="Calibri"/>
                <a:cs typeface="Times New Roman"/>
              </a:rPr>
              <a:t> 29.</a:t>
            </a:r>
            <a:r>
              <a:rPr lang="en-US" sz="1800" dirty="0" smtClean="0">
                <a:solidFill>
                  <a:srgbClr val="000000"/>
                </a:solidFill>
                <a:effectLst/>
                <a:latin typeface="Arial"/>
                <a:ea typeface="Calibri"/>
                <a:cs typeface="Times New Roman"/>
              </a:rPr>
              <a:t> There was, however, one big...... </a:t>
            </a:r>
            <a:r>
              <a:rPr lang="ru-RU" sz="1800" dirty="0" smtClean="0">
                <a:solidFill>
                  <a:srgbClr val="000000"/>
                </a:solidFill>
                <a:effectLst/>
                <a:latin typeface="Arial"/>
                <a:ea typeface="Calibri"/>
                <a:cs typeface="Times New Roman"/>
              </a:rPr>
              <a:t>После конструкции </a:t>
            </a:r>
            <a:r>
              <a:rPr lang="ru-RU" sz="1800" dirty="0" err="1" smtClean="0">
                <a:solidFill>
                  <a:srgbClr val="000000"/>
                </a:solidFill>
                <a:effectLst/>
                <a:latin typeface="Arial"/>
                <a:ea typeface="Calibri"/>
                <a:cs typeface="Times New Roman"/>
              </a:rPr>
              <a:t>There</a:t>
            </a:r>
            <a:r>
              <a:rPr lang="ru-RU" sz="1800" dirty="0" smtClean="0">
                <a:solidFill>
                  <a:srgbClr val="000000"/>
                </a:solidFill>
                <a:effectLst/>
                <a:latin typeface="Arial"/>
                <a:ea typeface="Calibri"/>
                <a:cs typeface="Times New Roman"/>
              </a:rPr>
              <a:t> </a:t>
            </a:r>
            <a:r>
              <a:rPr lang="ru-RU" sz="1800" dirty="0" err="1" smtClean="0">
                <a:solidFill>
                  <a:srgbClr val="000000"/>
                </a:solidFill>
                <a:effectLst/>
                <a:latin typeface="Arial"/>
                <a:ea typeface="Calibri"/>
                <a:cs typeface="Times New Roman"/>
              </a:rPr>
              <a:t>was</a:t>
            </a:r>
            <a:r>
              <a:rPr lang="ru-RU" sz="1800" dirty="0" smtClean="0">
                <a:solidFill>
                  <a:srgbClr val="000000"/>
                </a:solidFill>
                <a:effectLst/>
                <a:latin typeface="Arial"/>
                <a:ea typeface="Calibri"/>
                <a:cs typeface="Times New Roman"/>
              </a:rPr>
              <a:t> должно стоять существительное, что подтверждается наличием перед пропуском числительного и имени прилагательного, определяющих ту же часть речи. Следовательно, пропущенное слово существительное единственного числа (индикатор числа слово </a:t>
            </a:r>
            <a:r>
              <a:rPr lang="ru-RU" sz="1800" dirty="0" err="1" smtClean="0">
                <a:solidFill>
                  <a:srgbClr val="000000"/>
                </a:solidFill>
                <a:effectLst/>
                <a:latin typeface="Arial"/>
                <a:ea typeface="Calibri"/>
                <a:cs typeface="Times New Roman"/>
              </a:rPr>
              <a:t>one</a:t>
            </a:r>
            <a:r>
              <a:rPr lang="ru-RU" sz="1800" dirty="0" smtClean="0">
                <a:solidFill>
                  <a:srgbClr val="000000"/>
                </a:solidFill>
                <a:effectLst/>
                <a:latin typeface="Arial"/>
                <a:ea typeface="Calibri"/>
                <a:cs typeface="Times New Roman"/>
              </a:rPr>
              <a:t>).</a:t>
            </a:r>
            <a:endParaRPr lang="ru-RU" sz="1800" dirty="0">
              <a:ea typeface="Calibri"/>
              <a:cs typeface="Times New Roman"/>
            </a:endParaRPr>
          </a:p>
          <a:p>
            <a:pPr>
              <a:lnSpc>
                <a:spcPct val="115000"/>
              </a:lnSpc>
              <a:spcAft>
                <a:spcPts val="1000"/>
              </a:spcAft>
            </a:pPr>
            <a:r>
              <a:rPr lang="ru-RU" sz="1800" dirty="0" smtClean="0">
                <a:solidFill>
                  <a:srgbClr val="000000"/>
                </a:solidFill>
                <a:effectLst/>
                <a:latin typeface="Arial"/>
                <a:ea typeface="Calibri"/>
                <a:cs typeface="Times New Roman"/>
              </a:rPr>
              <a:t> </a:t>
            </a:r>
            <a:r>
              <a:rPr lang="ru-RU" sz="1800" b="1" dirty="0" smtClean="0">
                <a:solidFill>
                  <a:srgbClr val="000000"/>
                </a:solidFill>
                <a:effectLst/>
                <a:latin typeface="Arial"/>
                <a:ea typeface="Calibri"/>
                <a:cs typeface="Times New Roman"/>
              </a:rPr>
              <a:t>Номер</a:t>
            </a:r>
            <a:r>
              <a:rPr lang="en-US" sz="1800" b="1" dirty="0" smtClean="0">
                <a:solidFill>
                  <a:srgbClr val="000000"/>
                </a:solidFill>
                <a:effectLst/>
                <a:latin typeface="Arial"/>
                <a:ea typeface="Calibri"/>
                <a:cs typeface="Times New Roman"/>
              </a:rPr>
              <a:t> 30</a:t>
            </a:r>
            <a:r>
              <a:rPr lang="en-US" sz="1800" dirty="0" smtClean="0">
                <a:solidFill>
                  <a:srgbClr val="000000"/>
                </a:solidFill>
                <a:effectLst/>
                <a:latin typeface="Arial"/>
                <a:ea typeface="Calibri"/>
                <a:cs typeface="Times New Roman"/>
              </a:rPr>
              <a:t>. The outback was .............any place the early settlers had ever seen. </a:t>
            </a:r>
            <a:r>
              <a:rPr lang="ru-RU" sz="1800" dirty="0" smtClean="0">
                <a:solidFill>
                  <a:srgbClr val="000000"/>
                </a:solidFill>
                <a:effectLst/>
                <a:latin typeface="Arial"/>
                <a:ea typeface="Calibri"/>
                <a:cs typeface="Times New Roman"/>
              </a:rPr>
              <a:t>После </a:t>
            </a:r>
            <a:r>
              <a:rPr lang="ru-RU" sz="1800" dirty="0" err="1" smtClean="0">
                <a:solidFill>
                  <a:srgbClr val="000000"/>
                </a:solidFill>
                <a:effectLst/>
                <a:latin typeface="Arial"/>
                <a:ea typeface="Calibri"/>
                <a:cs typeface="Times New Roman"/>
              </a:rPr>
              <a:t>was</a:t>
            </a:r>
            <a:r>
              <a:rPr lang="ru-RU" sz="1800" dirty="0" smtClean="0">
                <a:solidFill>
                  <a:srgbClr val="000000"/>
                </a:solidFill>
                <a:effectLst/>
                <a:latin typeface="Arial"/>
                <a:ea typeface="Calibri"/>
                <a:cs typeface="Times New Roman"/>
              </a:rPr>
              <a:t> может стоять или причастие или прилагательное или существительное. Так как существительное уже есть (</a:t>
            </a:r>
            <a:r>
              <a:rPr lang="ru-RU" sz="1800" dirty="0" err="1" smtClean="0">
                <a:solidFill>
                  <a:srgbClr val="000000"/>
                </a:solidFill>
                <a:effectLst/>
                <a:latin typeface="Arial"/>
                <a:ea typeface="Calibri"/>
                <a:cs typeface="Times New Roman"/>
              </a:rPr>
              <a:t>place</a:t>
            </a:r>
            <a:r>
              <a:rPr lang="ru-RU" sz="1800" dirty="0" smtClean="0">
                <a:solidFill>
                  <a:srgbClr val="000000"/>
                </a:solidFill>
                <a:effectLst/>
                <a:latin typeface="Arial"/>
                <a:ea typeface="Calibri"/>
                <a:cs typeface="Times New Roman"/>
              </a:rPr>
              <a:t>), следовательно, пропущенная часть речи -прилагательное</a:t>
            </a:r>
            <a:r>
              <a:rPr lang="ru-RU" sz="1800" b="1" dirty="0" smtClean="0">
                <a:solidFill>
                  <a:srgbClr val="000000"/>
                </a:solidFill>
                <a:effectLst/>
                <a:latin typeface="Arial"/>
                <a:ea typeface="Calibri"/>
                <a:cs typeface="Times New Roman"/>
              </a:rPr>
              <a:t>.</a:t>
            </a:r>
            <a:endParaRPr lang="ru-RU" sz="1800" dirty="0">
              <a:ea typeface="Calibri"/>
              <a:cs typeface="Times New Roman"/>
            </a:endParaRPr>
          </a:p>
          <a:p>
            <a:pPr>
              <a:lnSpc>
                <a:spcPct val="115000"/>
              </a:lnSpc>
              <a:spcAft>
                <a:spcPts val="1000"/>
              </a:spcAft>
            </a:pPr>
            <a:r>
              <a:rPr lang="ru-RU" sz="1800" b="1" dirty="0" smtClean="0">
                <a:solidFill>
                  <a:srgbClr val="000000"/>
                </a:solidFill>
                <a:effectLst/>
                <a:latin typeface="Arial"/>
                <a:ea typeface="Calibri"/>
                <a:cs typeface="Times New Roman"/>
              </a:rPr>
              <a:t>Номер</a:t>
            </a:r>
            <a:r>
              <a:rPr lang="en-US" sz="1800" b="1" dirty="0" smtClean="0">
                <a:solidFill>
                  <a:srgbClr val="000000"/>
                </a:solidFill>
                <a:effectLst/>
                <a:latin typeface="Arial"/>
                <a:ea typeface="Calibri"/>
                <a:cs typeface="Times New Roman"/>
              </a:rPr>
              <a:t> 31</a:t>
            </a:r>
            <a:r>
              <a:rPr lang="en-US" sz="1800" dirty="0" smtClean="0">
                <a:solidFill>
                  <a:srgbClr val="000000"/>
                </a:solidFill>
                <a:effectLst/>
                <a:latin typeface="Arial"/>
                <a:ea typeface="Calibri"/>
                <a:cs typeface="Times New Roman"/>
              </a:rPr>
              <a:t>. Then gold was.........there in 1852. </a:t>
            </a:r>
            <a:r>
              <a:rPr lang="ru-RU" sz="1800" dirty="0" smtClean="0">
                <a:solidFill>
                  <a:srgbClr val="000000"/>
                </a:solidFill>
                <a:effectLst/>
                <a:latin typeface="Arial"/>
                <a:ea typeface="Calibri"/>
                <a:cs typeface="Times New Roman"/>
              </a:rPr>
              <a:t>Аналогичная ситуация номеру 30. Исходя из смысла всего предложения, предполагаем, что скорее всего это будет </a:t>
            </a:r>
            <a:r>
              <a:rPr lang="ru-RU" sz="1800" dirty="0" err="1" smtClean="0">
                <a:solidFill>
                  <a:srgbClr val="000000"/>
                </a:solidFill>
                <a:effectLst/>
                <a:latin typeface="Arial"/>
                <a:ea typeface="Calibri"/>
                <a:cs typeface="Times New Roman"/>
              </a:rPr>
              <a:t>past</a:t>
            </a:r>
            <a:r>
              <a:rPr lang="ru-RU" sz="1800" dirty="0" smtClean="0">
                <a:solidFill>
                  <a:srgbClr val="000000"/>
                </a:solidFill>
                <a:effectLst/>
                <a:latin typeface="Arial"/>
                <a:ea typeface="Calibri"/>
                <a:cs typeface="Times New Roman"/>
              </a:rPr>
              <a:t> </a:t>
            </a:r>
            <a:r>
              <a:rPr lang="ru-RU" sz="1800" dirty="0" err="1" smtClean="0">
                <a:solidFill>
                  <a:srgbClr val="000000"/>
                </a:solidFill>
                <a:effectLst/>
                <a:latin typeface="Arial"/>
                <a:ea typeface="Calibri"/>
                <a:cs typeface="Times New Roman"/>
              </a:rPr>
              <a:t>participle</a:t>
            </a:r>
            <a:r>
              <a:rPr lang="ru-RU" sz="1800" dirty="0" smtClean="0">
                <a:solidFill>
                  <a:srgbClr val="000000"/>
                </a:solidFill>
                <a:effectLst/>
                <a:latin typeface="Arial"/>
                <a:ea typeface="Calibri"/>
                <a:cs typeface="Times New Roman"/>
              </a:rPr>
              <a:t>, определяющее, что произошло с золотом в 1852 году. </a:t>
            </a:r>
            <a:endParaRPr lang="ru-RU" sz="1800" dirty="0">
              <a:ea typeface="Calibri"/>
              <a:cs typeface="Times New Roman"/>
            </a:endParaRPr>
          </a:p>
          <a:p>
            <a:pPr>
              <a:lnSpc>
                <a:spcPct val="115000"/>
              </a:lnSpc>
              <a:spcAft>
                <a:spcPts val="1000"/>
              </a:spcAft>
            </a:pPr>
            <a:r>
              <a:rPr lang="ru-RU" sz="1800" dirty="0" smtClean="0">
                <a:solidFill>
                  <a:srgbClr val="000000"/>
                </a:solidFill>
                <a:effectLst/>
                <a:latin typeface="Arial"/>
                <a:ea typeface="Calibri"/>
                <a:cs typeface="Times New Roman"/>
              </a:rPr>
              <a:t>Отметив на полях </a:t>
            </a:r>
            <a:r>
              <a:rPr lang="ru-RU" sz="1800" dirty="0" err="1" smtClean="0">
                <a:solidFill>
                  <a:srgbClr val="000000"/>
                </a:solidFill>
                <a:effectLst/>
                <a:latin typeface="Arial"/>
                <a:ea typeface="Calibri"/>
                <a:cs typeface="Times New Roman"/>
              </a:rPr>
              <a:t>КИМа</a:t>
            </a:r>
            <a:r>
              <a:rPr lang="ru-RU" sz="1800" dirty="0" smtClean="0">
                <a:solidFill>
                  <a:srgbClr val="000000"/>
                </a:solidFill>
                <a:effectLst/>
                <a:latin typeface="Arial"/>
                <a:ea typeface="Calibri"/>
                <a:cs typeface="Times New Roman"/>
              </a:rPr>
              <a:t>, рядом с каждым пропуском определенные нами части речи, мы открываем сами слова справа.</a:t>
            </a:r>
            <a:endParaRPr lang="ru-RU" sz="1800" dirty="0">
              <a:ea typeface="Calibri"/>
              <a:cs typeface="Times New Roman"/>
            </a:endParaRPr>
          </a:p>
          <a:p>
            <a:r>
              <a:rPr lang="ru-RU" sz="1800" b="1" dirty="0" smtClean="0">
                <a:solidFill>
                  <a:srgbClr val="000000"/>
                </a:solidFill>
                <a:effectLst/>
                <a:latin typeface="Arial"/>
                <a:ea typeface="Calibri"/>
              </a:rPr>
              <a:t> Номер 26</a:t>
            </a:r>
            <a:r>
              <a:rPr lang="ru-RU" sz="1800" dirty="0" smtClean="0">
                <a:solidFill>
                  <a:srgbClr val="000000"/>
                </a:solidFill>
                <a:effectLst/>
                <a:latin typeface="Arial"/>
                <a:ea typeface="Calibri"/>
              </a:rPr>
              <a:t> — наречие, значит нужно подставить суффикс -</a:t>
            </a:r>
            <a:r>
              <a:rPr lang="ru-RU" sz="1800" dirty="0" err="1" smtClean="0">
                <a:solidFill>
                  <a:srgbClr val="000000"/>
                </a:solidFill>
                <a:effectLst/>
                <a:latin typeface="Arial"/>
                <a:ea typeface="Calibri"/>
              </a:rPr>
              <a:t>ly</a:t>
            </a:r>
            <a:r>
              <a:rPr lang="ru-RU" sz="1800" dirty="0" smtClean="0">
                <a:solidFill>
                  <a:srgbClr val="000000"/>
                </a:solidFill>
                <a:effectLst/>
                <a:latin typeface="Arial"/>
                <a:ea typeface="Calibri"/>
              </a:rPr>
              <a:t>, получаем слово </a:t>
            </a:r>
            <a:r>
              <a:rPr lang="ru-RU" sz="1800" b="1" dirty="0" err="1" smtClean="0">
                <a:solidFill>
                  <a:srgbClr val="000000"/>
                </a:solidFill>
                <a:effectLst/>
                <a:latin typeface="Arial"/>
                <a:ea typeface="Calibri"/>
              </a:rPr>
              <a:t>willingly</a:t>
            </a:r>
            <a:r>
              <a:rPr lang="ru-RU" sz="1800" dirty="0" smtClean="0">
                <a:solidFill>
                  <a:srgbClr val="000000"/>
                </a:solidFill>
                <a:effectLst/>
                <a:latin typeface="Arial"/>
                <a:ea typeface="Calibri"/>
              </a:rPr>
              <a:t>. Перечитываем абзац со вставленным словом — смысл сохранен</a:t>
            </a:r>
            <a:endParaRPr lang="ru-RU" sz="1800" dirty="0"/>
          </a:p>
        </p:txBody>
      </p:sp>
    </p:spTree>
    <p:extLst>
      <p:ext uri="{BB962C8B-B14F-4D97-AF65-F5344CB8AC3E}">
        <p14:creationId xmlns:p14="http://schemas.microsoft.com/office/powerpoint/2010/main" val="359112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a:bodyPr>
          <a:lstStyle/>
          <a:p>
            <a:pPr>
              <a:lnSpc>
                <a:spcPct val="115000"/>
              </a:lnSpc>
              <a:spcAft>
                <a:spcPts val="1000"/>
              </a:spcAft>
            </a:pPr>
            <a:r>
              <a:rPr lang="ru-RU" sz="1400" b="1" dirty="0" smtClean="0">
                <a:solidFill>
                  <a:srgbClr val="000000"/>
                </a:solidFill>
                <a:effectLst/>
                <a:latin typeface="Arial"/>
                <a:ea typeface="Calibri"/>
                <a:cs typeface="Times New Roman"/>
              </a:rPr>
              <a:t> </a:t>
            </a:r>
            <a:r>
              <a:rPr lang="ru-RU" sz="1600" b="1" dirty="0" smtClean="0">
                <a:solidFill>
                  <a:srgbClr val="000000"/>
                </a:solidFill>
                <a:effectLst/>
                <a:latin typeface="Arial"/>
                <a:ea typeface="Calibri"/>
                <a:cs typeface="Times New Roman"/>
              </a:rPr>
              <a:t>Номер 27</a:t>
            </a:r>
            <a:r>
              <a:rPr lang="ru-RU" sz="1600" dirty="0" smtClean="0">
                <a:solidFill>
                  <a:srgbClr val="000000"/>
                </a:solidFill>
                <a:effectLst/>
                <a:latin typeface="Arial"/>
                <a:ea typeface="Calibri"/>
                <a:cs typeface="Times New Roman"/>
              </a:rPr>
              <a:t> — слово </a:t>
            </a:r>
            <a:r>
              <a:rPr lang="ru-RU" sz="1600" dirty="0" err="1" smtClean="0">
                <a:solidFill>
                  <a:srgbClr val="000000"/>
                </a:solidFill>
                <a:effectLst/>
                <a:latin typeface="Arial"/>
                <a:ea typeface="Calibri"/>
                <a:cs typeface="Times New Roman"/>
              </a:rPr>
              <a:t>prison</a:t>
            </a:r>
            <a:r>
              <a:rPr lang="ru-RU" sz="1600" dirty="0" smtClean="0">
                <a:solidFill>
                  <a:srgbClr val="000000"/>
                </a:solidFill>
                <a:effectLst/>
                <a:latin typeface="Arial"/>
                <a:ea typeface="Calibri"/>
                <a:cs typeface="Times New Roman"/>
              </a:rPr>
              <a:t> предполагает, что нам нужно существительное, уточняющее, кем были первые поселенцы. Последующее предложение подтверждает это. Образуем существительное </a:t>
            </a:r>
            <a:r>
              <a:rPr lang="ru-RU" sz="1600" b="1" dirty="0" err="1" smtClean="0">
                <a:solidFill>
                  <a:srgbClr val="000000"/>
                </a:solidFill>
                <a:effectLst/>
                <a:latin typeface="Arial"/>
                <a:ea typeface="Calibri"/>
                <a:cs typeface="Times New Roman"/>
              </a:rPr>
              <a:t>prisoners</a:t>
            </a:r>
            <a:r>
              <a:rPr lang="ru-RU" sz="1600" dirty="0" smtClean="0">
                <a:solidFill>
                  <a:srgbClr val="000000"/>
                </a:solidFill>
                <a:effectLst/>
                <a:latin typeface="Arial"/>
                <a:ea typeface="Calibri"/>
                <a:cs typeface="Times New Roman"/>
              </a:rPr>
              <a:t> во множественном числе.</a:t>
            </a:r>
            <a:endParaRPr lang="ru-RU" sz="1600" dirty="0">
              <a:ea typeface="Calibri"/>
              <a:cs typeface="Times New Roman"/>
            </a:endParaRPr>
          </a:p>
          <a:p>
            <a:pPr>
              <a:lnSpc>
                <a:spcPct val="115000"/>
              </a:lnSpc>
              <a:spcAft>
                <a:spcPts val="1000"/>
              </a:spcAft>
            </a:pPr>
            <a:r>
              <a:rPr lang="ru-RU" sz="1600" b="1" dirty="0" smtClean="0">
                <a:solidFill>
                  <a:srgbClr val="000000"/>
                </a:solidFill>
                <a:effectLst/>
                <a:latin typeface="Arial"/>
                <a:ea typeface="Calibri"/>
                <a:cs typeface="Times New Roman"/>
              </a:rPr>
              <a:t> Номер 28</a:t>
            </a:r>
            <a:r>
              <a:rPr lang="ru-RU" sz="1600" dirty="0" smtClean="0">
                <a:solidFill>
                  <a:srgbClr val="000000"/>
                </a:solidFill>
                <a:effectLst/>
                <a:latin typeface="Arial"/>
                <a:ea typeface="Calibri"/>
                <a:cs typeface="Times New Roman"/>
              </a:rPr>
              <a:t> — образуем от слова </a:t>
            </a:r>
            <a:r>
              <a:rPr lang="ru-RU" sz="1600" dirty="0" err="1" smtClean="0">
                <a:solidFill>
                  <a:srgbClr val="000000"/>
                </a:solidFill>
                <a:effectLst/>
                <a:latin typeface="Arial"/>
                <a:ea typeface="Calibri"/>
                <a:cs typeface="Times New Roman"/>
              </a:rPr>
              <a:t>punish</a:t>
            </a:r>
            <a:r>
              <a:rPr lang="ru-RU" sz="1600" dirty="0" smtClean="0">
                <a:solidFill>
                  <a:srgbClr val="000000"/>
                </a:solidFill>
                <a:effectLst/>
                <a:latin typeface="Arial"/>
                <a:ea typeface="Calibri"/>
                <a:cs typeface="Times New Roman"/>
              </a:rPr>
              <a:t> собирательное существительное </a:t>
            </a:r>
            <a:r>
              <a:rPr lang="ru-RU" sz="1600" b="1" dirty="0" err="1" smtClean="0">
                <a:solidFill>
                  <a:srgbClr val="000000"/>
                </a:solidFill>
                <a:effectLst/>
                <a:latin typeface="Arial"/>
                <a:ea typeface="Calibri"/>
                <a:cs typeface="Times New Roman"/>
              </a:rPr>
              <a:t>punishment</a:t>
            </a:r>
            <a:r>
              <a:rPr lang="ru-RU" sz="1600" dirty="0" smtClean="0">
                <a:solidFill>
                  <a:srgbClr val="000000"/>
                </a:solidFill>
                <a:effectLst/>
                <a:latin typeface="Arial"/>
                <a:ea typeface="Calibri"/>
                <a:cs typeface="Times New Roman"/>
              </a:rPr>
              <a:t>, которое завершает предложение, делая его логическим дополнением идеи, высказанной в двух предыдущих предложениях.</a:t>
            </a:r>
            <a:endParaRPr lang="ru-RU" sz="1600" dirty="0">
              <a:ea typeface="Calibri"/>
              <a:cs typeface="Times New Roman"/>
            </a:endParaRPr>
          </a:p>
          <a:p>
            <a:pPr>
              <a:lnSpc>
                <a:spcPct val="115000"/>
              </a:lnSpc>
              <a:spcAft>
                <a:spcPts val="1000"/>
              </a:spcAft>
            </a:pPr>
            <a:r>
              <a:rPr lang="ru-RU" sz="1600" dirty="0" smtClean="0">
                <a:solidFill>
                  <a:srgbClr val="000000"/>
                </a:solidFill>
                <a:effectLst/>
                <a:latin typeface="Arial"/>
                <a:ea typeface="Calibri"/>
                <a:cs typeface="Times New Roman"/>
              </a:rPr>
              <a:t> </a:t>
            </a:r>
            <a:r>
              <a:rPr lang="ru-RU" sz="1600" b="1" dirty="0" smtClean="0">
                <a:solidFill>
                  <a:srgbClr val="000000"/>
                </a:solidFill>
                <a:effectLst/>
                <a:latin typeface="Arial"/>
                <a:ea typeface="Calibri"/>
                <a:cs typeface="Times New Roman"/>
              </a:rPr>
              <a:t>Номер 29</a:t>
            </a:r>
            <a:r>
              <a:rPr lang="ru-RU" sz="1600" dirty="0" smtClean="0">
                <a:solidFill>
                  <a:srgbClr val="000000"/>
                </a:solidFill>
                <a:effectLst/>
                <a:latin typeface="Arial"/>
                <a:ea typeface="Calibri"/>
                <a:cs typeface="Times New Roman"/>
              </a:rPr>
              <a:t> — образуем от слова </a:t>
            </a:r>
            <a:r>
              <a:rPr lang="ru-RU" sz="1600" dirty="0" err="1" smtClean="0">
                <a:solidFill>
                  <a:srgbClr val="000000"/>
                </a:solidFill>
                <a:effectLst/>
                <a:latin typeface="Arial"/>
                <a:ea typeface="Calibri"/>
                <a:cs typeface="Times New Roman"/>
              </a:rPr>
              <a:t>differ</a:t>
            </a:r>
            <a:r>
              <a:rPr lang="ru-RU" sz="1600" dirty="0" smtClean="0">
                <a:solidFill>
                  <a:srgbClr val="000000"/>
                </a:solidFill>
                <a:effectLst/>
                <a:latin typeface="Arial"/>
                <a:ea typeface="Calibri"/>
                <a:cs typeface="Times New Roman"/>
              </a:rPr>
              <a:t> существительное </a:t>
            </a:r>
            <a:r>
              <a:rPr lang="ru-RU" sz="1600" b="1" dirty="0" err="1" smtClean="0">
                <a:solidFill>
                  <a:srgbClr val="000000"/>
                </a:solidFill>
                <a:effectLst/>
                <a:latin typeface="Arial"/>
                <a:ea typeface="Calibri"/>
                <a:cs typeface="Times New Roman"/>
              </a:rPr>
              <a:t>difference</a:t>
            </a:r>
            <a:r>
              <a:rPr lang="ru-RU" sz="1600" dirty="0" smtClean="0">
                <a:solidFill>
                  <a:srgbClr val="000000"/>
                </a:solidFill>
                <a:effectLst/>
                <a:latin typeface="Arial"/>
                <a:ea typeface="Calibri"/>
                <a:cs typeface="Times New Roman"/>
              </a:rPr>
              <a:t>. Перечитываем абзац, образованное  существительное идеально вписывается в него, так как в абзаце идет речь о разнице в освоении запада в Соединенных Штатах и Австралии.</a:t>
            </a:r>
            <a:endParaRPr lang="ru-RU" sz="1600" dirty="0">
              <a:ea typeface="Calibri"/>
              <a:cs typeface="Times New Roman"/>
            </a:endParaRPr>
          </a:p>
          <a:p>
            <a:pPr>
              <a:lnSpc>
                <a:spcPct val="115000"/>
              </a:lnSpc>
              <a:spcAft>
                <a:spcPts val="1000"/>
              </a:spcAft>
            </a:pPr>
            <a:r>
              <a:rPr lang="ru-RU" sz="1600" dirty="0" smtClean="0">
                <a:solidFill>
                  <a:srgbClr val="000000"/>
                </a:solidFill>
                <a:effectLst/>
                <a:latin typeface="Arial"/>
                <a:ea typeface="Calibri"/>
                <a:cs typeface="Times New Roman"/>
              </a:rPr>
              <a:t> </a:t>
            </a:r>
            <a:r>
              <a:rPr lang="ru-RU" sz="1600" b="1" dirty="0" smtClean="0">
                <a:solidFill>
                  <a:srgbClr val="000000"/>
                </a:solidFill>
                <a:effectLst/>
                <a:latin typeface="Arial"/>
                <a:ea typeface="Calibri"/>
                <a:cs typeface="Times New Roman"/>
              </a:rPr>
              <a:t>Номер 30</a:t>
            </a:r>
            <a:r>
              <a:rPr lang="ru-RU" sz="1600" dirty="0" smtClean="0">
                <a:solidFill>
                  <a:srgbClr val="000000"/>
                </a:solidFill>
                <a:effectLst/>
                <a:latin typeface="Arial"/>
                <a:ea typeface="Calibri"/>
                <a:cs typeface="Times New Roman"/>
              </a:rPr>
              <a:t> — нам предлагают заменить слово </a:t>
            </a:r>
            <a:r>
              <a:rPr lang="ru-RU" sz="1600" dirty="0" err="1" smtClean="0">
                <a:solidFill>
                  <a:srgbClr val="000000"/>
                </a:solidFill>
                <a:effectLst/>
                <a:latin typeface="Arial"/>
                <a:ea typeface="Calibri"/>
                <a:cs typeface="Times New Roman"/>
              </a:rPr>
              <a:t>like</a:t>
            </a:r>
            <a:r>
              <a:rPr lang="ru-RU" sz="1600" dirty="0" smtClean="0">
                <a:solidFill>
                  <a:srgbClr val="000000"/>
                </a:solidFill>
                <a:effectLst/>
                <a:latin typeface="Arial"/>
                <a:ea typeface="Calibri"/>
                <a:cs typeface="Times New Roman"/>
              </a:rPr>
              <a:t>, которое само по себе уже является прилагательным. Следовательно, часть речи уже определена сама собой, мы должны только, сохранив эту часть речи, добавить отрицательную приставку с тем, чтобы образовать новое, подходящее по смыслу, слово — </a:t>
            </a:r>
            <a:r>
              <a:rPr lang="ru-RU" sz="1600" b="1" dirty="0" err="1" smtClean="0">
                <a:solidFill>
                  <a:srgbClr val="000000"/>
                </a:solidFill>
                <a:effectLst/>
                <a:latin typeface="Arial"/>
                <a:ea typeface="Calibri"/>
                <a:cs typeface="Times New Roman"/>
              </a:rPr>
              <a:t>unlike</a:t>
            </a:r>
            <a:r>
              <a:rPr lang="ru-RU" sz="1600" b="1" dirty="0" smtClean="0">
                <a:solidFill>
                  <a:srgbClr val="000000"/>
                </a:solidFill>
                <a:effectLst/>
                <a:latin typeface="Arial"/>
                <a:ea typeface="Calibri"/>
                <a:cs typeface="Times New Roman"/>
              </a:rPr>
              <a:t>.</a:t>
            </a:r>
            <a:endParaRPr lang="ru-RU" sz="1600" dirty="0">
              <a:ea typeface="Calibri"/>
              <a:cs typeface="Times New Roman"/>
            </a:endParaRPr>
          </a:p>
          <a:p>
            <a:pPr>
              <a:lnSpc>
                <a:spcPct val="115000"/>
              </a:lnSpc>
              <a:spcAft>
                <a:spcPts val="1000"/>
              </a:spcAft>
            </a:pPr>
            <a:r>
              <a:rPr lang="ru-RU" sz="1600" b="1" dirty="0" smtClean="0">
                <a:solidFill>
                  <a:srgbClr val="000000"/>
                </a:solidFill>
                <a:effectLst/>
                <a:latin typeface="Arial"/>
                <a:ea typeface="Calibri"/>
                <a:cs typeface="Times New Roman"/>
              </a:rPr>
              <a:t> Номер 31</a:t>
            </a:r>
            <a:r>
              <a:rPr lang="ru-RU" sz="1600" dirty="0" smtClean="0">
                <a:solidFill>
                  <a:srgbClr val="000000"/>
                </a:solidFill>
                <a:effectLst/>
                <a:latin typeface="Arial"/>
                <a:ea typeface="Calibri"/>
                <a:cs typeface="Times New Roman"/>
              </a:rPr>
              <a:t> — нам дано слово </a:t>
            </a:r>
            <a:r>
              <a:rPr lang="ru-RU" sz="1600" dirty="0" err="1" smtClean="0">
                <a:solidFill>
                  <a:srgbClr val="000000"/>
                </a:solidFill>
                <a:effectLst/>
                <a:latin typeface="Arial"/>
                <a:ea typeface="Calibri"/>
                <a:cs typeface="Times New Roman"/>
              </a:rPr>
              <a:t>covered</a:t>
            </a:r>
            <a:r>
              <a:rPr lang="ru-RU" sz="1600" dirty="0" smtClean="0">
                <a:solidFill>
                  <a:srgbClr val="000000"/>
                </a:solidFill>
                <a:effectLst/>
                <a:latin typeface="Arial"/>
                <a:ea typeface="Calibri"/>
                <a:cs typeface="Times New Roman"/>
              </a:rPr>
              <a:t>, которое уже является причастием. Следовательно, как и в предыдущем случае, нам нужна отрицательная приставка. В случае с </a:t>
            </a:r>
            <a:r>
              <a:rPr lang="ru-RU" sz="1600" dirty="0" err="1" smtClean="0">
                <a:solidFill>
                  <a:srgbClr val="000000"/>
                </a:solidFill>
                <a:effectLst/>
                <a:latin typeface="Arial"/>
                <a:ea typeface="Calibri"/>
                <a:cs typeface="Times New Roman"/>
              </a:rPr>
              <a:t>covered</a:t>
            </a:r>
            <a:r>
              <a:rPr lang="ru-RU" sz="1600" dirty="0" smtClean="0">
                <a:solidFill>
                  <a:srgbClr val="000000"/>
                </a:solidFill>
                <a:effectLst/>
                <a:latin typeface="Arial"/>
                <a:ea typeface="Calibri"/>
                <a:cs typeface="Times New Roman"/>
              </a:rPr>
              <a:t> их может быть две: </a:t>
            </a:r>
            <a:r>
              <a:rPr lang="ru-RU" sz="1600" dirty="0" err="1" smtClean="0">
                <a:solidFill>
                  <a:srgbClr val="000000"/>
                </a:solidFill>
                <a:effectLst/>
                <a:latin typeface="Arial"/>
                <a:ea typeface="Calibri"/>
                <a:cs typeface="Times New Roman"/>
              </a:rPr>
              <a:t>dis</a:t>
            </a:r>
            <a:r>
              <a:rPr lang="ru-RU" sz="1600" dirty="0" smtClean="0">
                <a:solidFill>
                  <a:srgbClr val="000000"/>
                </a:solidFill>
                <a:effectLst/>
                <a:latin typeface="Arial"/>
                <a:ea typeface="Calibri"/>
                <a:cs typeface="Times New Roman"/>
              </a:rPr>
              <a:t>— и </a:t>
            </a:r>
            <a:r>
              <a:rPr lang="ru-RU" sz="1600" dirty="0" err="1" smtClean="0">
                <a:solidFill>
                  <a:srgbClr val="000000"/>
                </a:solidFill>
                <a:effectLst/>
                <a:latin typeface="Arial"/>
                <a:ea typeface="Calibri"/>
                <a:cs typeface="Times New Roman"/>
              </a:rPr>
              <a:t>un</a:t>
            </a:r>
            <a:r>
              <a:rPr lang="ru-RU" sz="1600" dirty="0" smtClean="0">
                <a:solidFill>
                  <a:srgbClr val="000000"/>
                </a:solidFill>
                <a:effectLst/>
                <a:latin typeface="Arial"/>
                <a:ea typeface="Calibri"/>
                <a:cs typeface="Times New Roman"/>
              </a:rPr>
              <a:t>— .  </a:t>
            </a:r>
            <a:r>
              <a:rPr lang="ru-RU" sz="1600" dirty="0" err="1" smtClean="0">
                <a:solidFill>
                  <a:srgbClr val="000000"/>
                </a:solidFill>
                <a:effectLst/>
                <a:latin typeface="Arial"/>
                <a:ea typeface="Calibri"/>
                <a:cs typeface="Times New Roman"/>
              </a:rPr>
              <a:t>Uncovered</a:t>
            </a:r>
            <a:r>
              <a:rPr lang="ru-RU" sz="1600" dirty="0" smtClean="0">
                <a:solidFill>
                  <a:srgbClr val="000000"/>
                </a:solidFill>
                <a:effectLst/>
                <a:latin typeface="Arial"/>
                <a:ea typeface="Calibri"/>
                <a:cs typeface="Times New Roman"/>
              </a:rPr>
              <a:t> — приоткрыл, снял покрытие.... </a:t>
            </a:r>
            <a:r>
              <a:rPr lang="ru-RU" sz="1600" dirty="0" err="1" smtClean="0">
                <a:solidFill>
                  <a:srgbClr val="000000"/>
                </a:solidFill>
                <a:effectLst/>
                <a:latin typeface="Arial"/>
                <a:ea typeface="Calibri"/>
                <a:cs typeface="Times New Roman"/>
              </a:rPr>
              <a:t>Discovered</a:t>
            </a:r>
            <a:r>
              <a:rPr lang="ru-RU" sz="1600" dirty="0" smtClean="0">
                <a:solidFill>
                  <a:srgbClr val="000000"/>
                </a:solidFill>
                <a:effectLst/>
                <a:latin typeface="Arial"/>
                <a:ea typeface="Calibri"/>
                <a:cs typeface="Times New Roman"/>
              </a:rPr>
              <a:t> — обнаружил, открыл что-то новое. В данном контексте подходит второе значение. Следовательно, верное слово </a:t>
            </a:r>
            <a:r>
              <a:rPr lang="ru-RU" sz="1600" b="1" dirty="0" smtClean="0">
                <a:solidFill>
                  <a:srgbClr val="000000"/>
                </a:solidFill>
                <a:effectLst/>
                <a:latin typeface="Arial"/>
                <a:ea typeface="Calibri"/>
                <a:cs typeface="Times New Roman"/>
              </a:rPr>
              <a:t>— </a:t>
            </a:r>
            <a:r>
              <a:rPr lang="ru-RU" sz="1600" b="1" dirty="0" err="1" smtClean="0">
                <a:solidFill>
                  <a:srgbClr val="000000"/>
                </a:solidFill>
                <a:effectLst/>
                <a:latin typeface="Arial"/>
                <a:ea typeface="Calibri"/>
                <a:cs typeface="Times New Roman"/>
              </a:rPr>
              <a:t>discovered</a:t>
            </a:r>
            <a:r>
              <a:rPr lang="ru-RU" sz="1600" dirty="0" smtClean="0">
                <a:solidFill>
                  <a:srgbClr val="000000"/>
                </a:solidFill>
                <a:effectLst/>
                <a:latin typeface="Arial"/>
                <a:ea typeface="Calibri"/>
                <a:cs typeface="Times New Roman"/>
              </a:rPr>
              <a:t>.</a:t>
            </a:r>
            <a:endParaRPr lang="ru-RU" sz="1600" dirty="0">
              <a:ea typeface="Calibri"/>
              <a:cs typeface="Times New Roman"/>
            </a:endParaRPr>
          </a:p>
          <a:p>
            <a:r>
              <a:rPr lang="ru-RU" sz="1600" dirty="0" smtClean="0">
                <a:solidFill>
                  <a:srgbClr val="000000"/>
                </a:solidFill>
                <a:effectLst/>
                <a:latin typeface="Arial"/>
                <a:ea typeface="Calibri"/>
              </a:rPr>
              <a:t> Ответы</a:t>
            </a:r>
            <a:r>
              <a:rPr lang="en-US" sz="1600" dirty="0" smtClean="0">
                <a:solidFill>
                  <a:srgbClr val="000000"/>
                </a:solidFill>
                <a:effectLst/>
                <a:latin typeface="Arial"/>
                <a:ea typeface="Calibri"/>
              </a:rPr>
              <a:t>: 26 — willingly, 27 — prisoners, 28 — punishment, 29 — difference, 30 — unlike, 31 — discovered.</a:t>
            </a:r>
            <a:br>
              <a:rPr lang="en-US" sz="1600" dirty="0" smtClean="0">
                <a:solidFill>
                  <a:srgbClr val="000000"/>
                </a:solidFill>
                <a:effectLst/>
                <a:latin typeface="Arial"/>
                <a:ea typeface="Calibri"/>
              </a:rPr>
            </a:br>
            <a:endParaRPr lang="ru-RU" sz="1600" dirty="0"/>
          </a:p>
        </p:txBody>
      </p:sp>
    </p:spTree>
    <p:extLst>
      <p:ext uri="{BB962C8B-B14F-4D97-AF65-F5344CB8AC3E}">
        <p14:creationId xmlns:p14="http://schemas.microsoft.com/office/powerpoint/2010/main" val="2226503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TotalTime>
  <Words>570</Words>
  <Application>Microsoft Office PowerPoint</Application>
  <PresentationFormat>Экран (4:3)</PresentationFormat>
  <Paragraphs>25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Волна</vt:lpstr>
      <vt:lpstr>ЕГЭ  Грамматика и лексика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Грамматика и лексика</dc:title>
  <dc:creator>Vlada</dc:creator>
  <cp:lastModifiedBy>Vlada</cp:lastModifiedBy>
  <cp:revision>2</cp:revision>
  <dcterms:created xsi:type="dcterms:W3CDTF">2020-06-10T05:43:04Z</dcterms:created>
  <dcterms:modified xsi:type="dcterms:W3CDTF">2020-06-10T05:56:49Z</dcterms:modified>
</cp:coreProperties>
</file>