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angformula.ru/english-grammar/used-to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4006" y="2967335"/>
            <a:ext cx="5035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ЗАДАНИЯ 19- 25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638" y="332656"/>
            <a:ext cx="83727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wish –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было бы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круто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,если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7" y="2967335"/>
            <a:ext cx="44872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wish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131840" y="3573016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131840" y="3140968"/>
            <a:ext cx="13681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499992" y="2204864"/>
            <a:ext cx="4104456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Past Simple </a:t>
            </a:r>
            <a:r>
              <a:rPr lang="ru-RU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(если о настоящем)</a:t>
            </a:r>
            <a:endParaRPr lang="ru-RU" sz="32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4293096"/>
            <a:ext cx="4536504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Past Perfect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en-US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если о прошлом)</a:t>
            </a:r>
            <a:endParaRPr lang="ru-RU" sz="32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Пассивный залог в Английском языке Пассивный залог в Английском язы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416824" cy="48245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0"/>
            <a:ext cx="6408712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Сказуемое </a:t>
            </a:r>
          </a:p>
          <a:p>
            <a:r>
              <a:rPr lang="en-US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Active </a:t>
            </a:r>
            <a:endParaRPr lang="ru-RU" sz="4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Материал на тему &quot;Пассивный залог в английском языке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0"/>
            <a:ext cx="58326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Сказуемое </a:t>
            </a:r>
          </a:p>
          <a:p>
            <a:r>
              <a:rPr lang="en-US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Passive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Пин от пользователя Татьяна Безсалая на доске 00 English (с ..."/>
          <p:cNvPicPr/>
          <p:nvPr/>
        </p:nvPicPr>
        <p:blipFill>
          <a:blip r:embed="rId2" cstate="print"/>
          <a:srcRect b="52989"/>
          <a:stretch>
            <a:fillRect/>
          </a:stretch>
        </p:blipFill>
        <p:spPr bwMode="auto">
          <a:xfrm>
            <a:off x="1115616" y="1628800"/>
            <a:ext cx="7056784" cy="315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ин от пользователя Татьяна Безсалая на доске 00 English (с ..."/>
          <p:cNvPicPr/>
          <p:nvPr/>
        </p:nvPicPr>
        <p:blipFill>
          <a:blip r:embed="rId2" cstate="print"/>
          <a:srcRect t="67391" b="21178"/>
          <a:stretch>
            <a:fillRect/>
          </a:stretch>
        </p:blipFill>
        <p:spPr bwMode="auto">
          <a:xfrm>
            <a:off x="1115616" y="4725145"/>
            <a:ext cx="705678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0"/>
            <a:ext cx="648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сказуемое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81" y="1124745"/>
            <a:ext cx="7010252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«Активное»причастие</a:t>
            </a:r>
          </a:p>
          <a:p>
            <a:pPr algn="ctr"/>
            <a:r>
              <a:rPr lang="ru-RU" sz="2400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</a:rPr>
              <a:t>Что делающий?</a:t>
            </a:r>
            <a:endParaRPr lang="en-US" sz="2400" spc="50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000" b="1" spc="5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Ving</a:t>
            </a:r>
            <a:endParaRPr lang="ru-RU" sz="4000" spc="50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cap="none" spc="50" dirty="0">
              <a:ln w="11430"/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8555" y="3140968"/>
            <a:ext cx="736688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«Пассивное» причастие</a:t>
            </a:r>
            <a:endParaRPr lang="en-US" sz="5400" b="1" cap="none" spc="0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</a:rPr>
              <a:t>Что сделанный?</a:t>
            </a:r>
            <a:r>
              <a:rPr lang="ru-RU" sz="2400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Ved</a:t>
            </a:r>
            <a:r>
              <a:rPr lang="en-US" sz="54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/V3</a:t>
            </a:r>
            <a:endParaRPr lang="ru-RU" sz="5400" b="1" cap="none" spc="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Герундий и Инфинитив в английском языке (Gerund or Infinitive)"/>
          <p:cNvPicPr>
            <a:picLocks noChangeAspect="1" noChangeArrowheads="1"/>
          </p:cNvPicPr>
          <p:nvPr/>
        </p:nvPicPr>
        <p:blipFill>
          <a:blip r:embed="rId2" cstate="print"/>
          <a:srcRect b="4135"/>
          <a:stretch>
            <a:fillRect/>
          </a:stretch>
        </p:blipFill>
        <p:spPr bwMode="auto">
          <a:xfrm>
            <a:off x="1331640" y="1628800"/>
            <a:ext cx="6768752" cy="48245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476672"/>
            <a:ext cx="6408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Gerund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Ving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65527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smtClean="0"/>
              <a:t>be disappointed at</a:t>
            </a:r>
            <a:r>
              <a:rPr lang="en-US" dirty="0" smtClean="0"/>
              <a:t> – </a:t>
            </a:r>
            <a:r>
              <a:rPr lang="ru-RU" dirty="0" smtClean="0"/>
              <a:t>быть разочарованным в,</a:t>
            </a:r>
          </a:p>
          <a:p>
            <a:pPr fontAlgn="base"/>
            <a:r>
              <a:rPr lang="en-US" b="1" dirty="0" smtClean="0"/>
              <a:t>be surprised at</a:t>
            </a:r>
            <a:r>
              <a:rPr lang="en-US" dirty="0" smtClean="0"/>
              <a:t> – </a:t>
            </a:r>
            <a:r>
              <a:rPr lang="ru-RU" dirty="0" smtClean="0"/>
              <a:t>удивляться чему-то,</a:t>
            </a:r>
          </a:p>
          <a:p>
            <a:pPr fontAlgn="base"/>
            <a:r>
              <a:rPr lang="en-US" b="1" dirty="0" smtClean="0"/>
              <a:t>be responsible for</a:t>
            </a:r>
            <a:r>
              <a:rPr lang="en-US" dirty="0" smtClean="0"/>
              <a:t> – </a:t>
            </a:r>
            <a:r>
              <a:rPr lang="ru-RU" dirty="0" smtClean="0"/>
              <a:t>быть ответственным за что-то,</a:t>
            </a:r>
          </a:p>
          <a:p>
            <a:pPr fontAlgn="base"/>
            <a:r>
              <a:rPr lang="en-US" b="1" dirty="0" smtClean="0"/>
              <a:t>prevent from</a:t>
            </a:r>
            <a:r>
              <a:rPr lang="en-US" dirty="0" smtClean="0"/>
              <a:t> – </a:t>
            </a:r>
            <a:r>
              <a:rPr lang="ru-RU" dirty="0" smtClean="0"/>
              <a:t>препятствовать, мешать сделать что-то,</a:t>
            </a:r>
          </a:p>
          <a:p>
            <a:pPr fontAlgn="base"/>
            <a:r>
              <a:rPr lang="en-US" b="1" dirty="0" smtClean="0"/>
              <a:t>consist in</a:t>
            </a:r>
            <a:r>
              <a:rPr lang="en-US" dirty="0" smtClean="0"/>
              <a:t> – </a:t>
            </a:r>
            <a:r>
              <a:rPr lang="ru-RU" dirty="0" smtClean="0"/>
              <a:t>заключаться в,</a:t>
            </a:r>
          </a:p>
          <a:p>
            <a:pPr fontAlgn="base"/>
            <a:r>
              <a:rPr lang="en-US" b="1" dirty="0" smtClean="0"/>
              <a:t>persist in</a:t>
            </a:r>
            <a:r>
              <a:rPr lang="en-US" dirty="0" smtClean="0"/>
              <a:t> – </a:t>
            </a:r>
            <a:r>
              <a:rPr lang="ru-RU" dirty="0" smtClean="0"/>
              <a:t>упорно продолжать что-либо,</a:t>
            </a:r>
          </a:p>
          <a:p>
            <a:pPr fontAlgn="base"/>
            <a:r>
              <a:rPr lang="en-US" b="1" dirty="0" smtClean="0"/>
              <a:t>result in</a:t>
            </a:r>
            <a:r>
              <a:rPr lang="en-US" dirty="0" smtClean="0"/>
              <a:t> – </a:t>
            </a:r>
            <a:r>
              <a:rPr lang="ru-RU" dirty="0" smtClean="0"/>
              <a:t>приводить к чему-либо,</a:t>
            </a:r>
          </a:p>
          <a:p>
            <a:pPr fontAlgn="base"/>
            <a:r>
              <a:rPr lang="en-US" b="1" dirty="0" smtClean="0"/>
              <a:t>spend in</a:t>
            </a:r>
            <a:r>
              <a:rPr lang="en-US" dirty="0" smtClean="0"/>
              <a:t> – </a:t>
            </a:r>
            <a:r>
              <a:rPr lang="ru-RU" dirty="0" smtClean="0"/>
              <a:t>тратить на что-либо,</a:t>
            </a:r>
          </a:p>
          <a:p>
            <a:pPr fontAlgn="base"/>
            <a:r>
              <a:rPr lang="en-US" b="1" dirty="0" smtClean="0"/>
              <a:t>succeed in</a:t>
            </a:r>
            <a:r>
              <a:rPr lang="en-US" dirty="0" smtClean="0"/>
              <a:t> – </a:t>
            </a:r>
            <a:r>
              <a:rPr lang="ru-RU" dirty="0" smtClean="0"/>
              <a:t>преуспевать в чем-либо,</a:t>
            </a:r>
          </a:p>
          <a:p>
            <a:pPr fontAlgn="base"/>
            <a:r>
              <a:rPr lang="en-US" b="1" dirty="0" smtClean="0"/>
              <a:t>be interested in</a:t>
            </a:r>
            <a:r>
              <a:rPr lang="en-US" dirty="0" smtClean="0"/>
              <a:t> – </a:t>
            </a:r>
            <a:r>
              <a:rPr lang="ru-RU" dirty="0" smtClean="0"/>
              <a:t>быть заинтересованным в чем-либо,</a:t>
            </a:r>
          </a:p>
          <a:p>
            <a:pPr fontAlgn="base"/>
            <a:r>
              <a:rPr lang="en-US" b="1" dirty="0" smtClean="0"/>
              <a:t>accuse of</a:t>
            </a:r>
            <a:r>
              <a:rPr lang="en-US" dirty="0" smtClean="0"/>
              <a:t> – </a:t>
            </a:r>
            <a:r>
              <a:rPr lang="ru-RU" dirty="0" smtClean="0"/>
              <a:t>обвинять в,</a:t>
            </a:r>
          </a:p>
          <a:p>
            <a:pPr fontAlgn="base"/>
            <a:r>
              <a:rPr lang="en-US" b="1" dirty="0" smtClean="0"/>
              <a:t>approve of</a:t>
            </a:r>
            <a:r>
              <a:rPr lang="en-US" dirty="0" smtClean="0"/>
              <a:t> – </a:t>
            </a:r>
            <a:r>
              <a:rPr lang="ru-RU" dirty="0" smtClean="0"/>
              <a:t>одобрять,</a:t>
            </a:r>
          </a:p>
          <a:p>
            <a:pPr fontAlgn="base"/>
            <a:r>
              <a:rPr lang="en-US" b="1" dirty="0" smtClean="0"/>
              <a:t>suspect of</a:t>
            </a:r>
            <a:r>
              <a:rPr lang="en-US" dirty="0" smtClean="0"/>
              <a:t> – </a:t>
            </a:r>
            <a:r>
              <a:rPr lang="ru-RU" dirty="0" smtClean="0"/>
              <a:t>подозревать в,</a:t>
            </a:r>
          </a:p>
          <a:p>
            <a:pPr fontAlgn="base"/>
            <a:r>
              <a:rPr lang="en-US" b="1" dirty="0" smtClean="0"/>
              <a:t>hear of</a:t>
            </a:r>
            <a:r>
              <a:rPr lang="en-US" dirty="0" smtClean="0"/>
              <a:t> – </a:t>
            </a:r>
            <a:r>
              <a:rPr lang="ru-RU" dirty="0" smtClean="0"/>
              <a:t>слышать о,</a:t>
            </a:r>
          </a:p>
          <a:p>
            <a:pPr fontAlgn="base"/>
            <a:r>
              <a:rPr lang="en-US" b="1" dirty="0" smtClean="0"/>
              <a:t>think of</a:t>
            </a:r>
            <a:r>
              <a:rPr lang="en-US" dirty="0" smtClean="0"/>
              <a:t> – </a:t>
            </a:r>
            <a:r>
              <a:rPr lang="ru-RU" dirty="0" smtClean="0"/>
              <a:t>думать о,</a:t>
            </a:r>
          </a:p>
          <a:p>
            <a:pPr fontAlgn="base"/>
            <a:r>
              <a:rPr lang="en-US" b="1" dirty="0" smtClean="0"/>
              <a:t>be afraid of</a:t>
            </a:r>
            <a:r>
              <a:rPr lang="en-US" dirty="0" smtClean="0"/>
              <a:t> – </a:t>
            </a:r>
            <a:r>
              <a:rPr lang="ru-RU" dirty="0" smtClean="0"/>
              <a:t>бояться чего-либо,</a:t>
            </a:r>
          </a:p>
          <a:p>
            <a:pPr fontAlgn="base"/>
            <a:r>
              <a:rPr lang="en-US" b="1" dirty="0" smtClean="0"/>
              <a:t>be (in-) capable of</a:t>
            </a:r>
            <a:r>
              <a:rPr lang="en-US" dirty="0" smtClean="0"/>
              <a:t> – </a:t>
            </a:r>
            <a:r>
              <a:rPr lang="ru-RU" dirty="0" smtClean="0"/>
              <a:t>быть (не) способным на что-либо,</a:t>
            </a:r>
          </a:p>
          <a:p>
            <a:pPr fontAlgn="base"/>
            <a:r>
              <a:rPr lang="en-US" b="1" dirty="0" smtClean="0"/>
              <a:t>be fond of</a:t>
            </a:r>
            <a:r>
              <a:rPr lang="en-US" dirty="0" smtClean="0"/>
              <a:t> – </a:t>
            </a:r>
            <a:r>
              <a:rPr lang="ru-RU" dirty="0" smtClean="0"/>
              <a:t>любить, обожать что-либо,</a:t>
            </a:r>
          </a:p>
          <a:p>
            <a:pPr fontAlgn="base"/>
            <a:r>
              <a:rPr lang="en-US" b="1" dirty="0" smtClean="0"/>
              <a:t>be proud of</a:t>
            </a:r>
            <a:r>
              <a:rPr lang="en-US" dirty="0" smtClean="0"/>
              <a:t> – </a:t>
            </a:r>
            <a:r>
              <a:rPr lang="ru-RU" dirty="0" smtClean="0"/>
              <a:t>гордиться чем-либо,</a:t>
            </a:r>
          </a:p>
          <a:p>
            <a:pPr fontAlgn="base"/>
            <a:r>
              <a:rPr lang="en-US" b="1" dirty="0" smtClean="0"/>
              <a:t>count on</a:t>
            </a:r>
            <a:r>
              <a:rPr lang="en-US" dirty="0" smtClean="0"/>
              <a:t> – </a:t>
            </a:r>
            <a:r>
              <a:rPr lang="ru-RU" dirty="0" smtClean="0"/>
              <a:t>рассчитывать на</a:t>
            </a:r>
          </a:p>
          <a:p>
            <a:pPr fontAlgn="base"/>
            <a:r>
              <a:rPr lang="en-US" b="1" dirty="0" smtClean="0"/>
              <a:t>insist on</a:t>
            </a:r>
            <a:r>
              <a:rPr lang="en-US" dirty="0" smtClean="0"/>
              <a:t> – </a:t>
            </a:r>
            <a:r>
              <a:rPr lang="ru-RU" dirty="0" smtClean="0"/>
              <a:t>настаивать на,</a:t>
            </a:r>
          </a:p>
          <a:p>
            <a:pPr fontAlgn="base"/>
            <a:r>
              <a:rPr lang="en-US" b="1" dirty="0" smtClean="0"/>
              <a:t>object to</a:t>
            </a:r>
            <a:r>
              <a:rPr lang="en-US" dirty="0" smtClean="0"/>
              <a:t> – </a:t>
            </a:r>
            <a:r>
              <a:rPr lang="ru-RU" dirty="0" smtClean="0"/>
              <a:t>возражать против,</a:t>
            </a:r>
          </a:p>
          <a:p>
            <a:pPr fontAlgn="base"/>
            <a:r>
              <a:rPr lang="en-US" b="1" dirty="0" smtClean="0"/>
              <a:t>get </a:t>
            </a:r>
            <a:r>
              <a:rPr lang="en-US" b="1" dirty="0" smtClean="0">
                <a:hlinkClick r:id="rId2"/>
              </a:rPr>
              <a:t>used to</a:t>
            </a:r>
            <a:r>
              <a:rPr lang="en-US" dirty="0" smtClean="0"/>
              <a:t> – </a:t>
            </a:r>
            <a:r>
              <a:rPr lang="ru-RU" dirty="0" smtClean="0"/>
              <a:t>привыкать к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5"/>
            <a:ext cx="82809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Gerund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качестве существительного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подлежащего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3425" y="0"/>
            <a:ext cx="60171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Infinitive with to V1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45310"/>
            <a:ext cx="65" cy="547821"/>
          </a:xfrm>
          <a:prstGeom prst="rect">
            <a:avLst/>
          </a:prstGeom>
          <a:solidFill>
            <a:srgbClr val="D9EDF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79331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https://ienglish.ru/assets/image-cache/uploads/images/articles/infinitiv_posle_glagolov_i_prilagatelnih/tablica_1.d13a24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936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99592" y="76470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Глаголы, </a:t>
            </a:r>
            <a:r>
              <a:rPr lang="ru-RU" dirty="0" smtClean="0"/>
              <a:t>выражающие</a:t>
            </a:r>
            <a:r>
              <a:rPr lang="en-US" dirty="0" smtClean="0"/>
              <a:t>  </a:t>
            </a:r>
            <a:r>
              <a:rPr lang="ru-RU" dirty="0" smtClean="0"/>
              <a:t>желание </a:t>
            </a:r>
            <a:r>
              <a:rPr lang="ru-RU" dirty="0" smtClean="0"/>
              <a:t>и планирование действия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276872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Глаголы, относящиеся к мыслительным процессам:</a:t>
            </a:r>
            <a:endParaRPr lang="ru-RU" dirty="0"/>
          </a:p>
        </p:txBody>
      </p:sp>
      <p:pic>
        <p:nvPicPr>
          <p:cNvPr id="29701" name="Picture 5" descr="https://ienglish.ru/assets/image-cache/uploads/images/articles/infinitiv_posle_glagolov_i_prilagatelnih/tablica_2.238da6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8920"/>
            <a:ext cx="9144000" cy="97040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27584" y="3706447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Глаголы, описывающие процесс или усилие с целью достичь результата</a:t>
            </a:r>
            <a:endParaRPr lang="ru-RU" dirty="0"/>
          </a:p>
        </p:txBody>
      </p:sp>
      <p:pic>
        <p:nvPicPr>
          <p:cNvPr id="29703" name="Picture 7" descr="https://ienglish.ru/assets/image-cache/uploads/images/articles/infinitiv_posle_glagolov_i_prilagatelnih/tablica_3.238da69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93096"/>
            <a:ext cx="9144000" cy="86409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55576" y="515719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Глаголы, описывающие согласие или несогласие на выполнение действия: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9705" name="Picture 9" descr="https://ienglish.ru/assets/image-cache/uploads/images/articles/infinitiv_posle_glagolov_i_prilagatelnih/tablica_4.d13a246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89240"/>
            <a:ext cx="91440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36406" rIns="0" bIns="26820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mo-bold"/>
                <a:cs typeface="Arial" pitchFamily="34" charset="0"/>
              </a:rPr>
              <a:t>Употребление инфинитива после прилагательных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</a:t>
            </a:r>
          </a:p>
        </p:txBody>
      </p:sp>
      <p:pic>
        <p:nvPicPr>
          <p:cNvPr id="30722" name="Picture 2" descr="https://ienglish.ru/assets/image-cache/uploads/images/articles/infinitiv_posle_glagolov_i_prilagatelnih/infinitiv_posle_glagolov_i_prilagatelnih_3.1376a78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8604448" cy="55734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252536" y="260648"/>
            <a:ext cx="1021954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Инфинитив после прилагательных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5"/>
            <a:ext cx="7632848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914400" indent="-914400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I.NOUNS</a:t>
            </a:r>
          </a:p>
          <a:p>
            <a:pPr marL="914400" indent="-914400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ADJECTIVES</a:t>
            </a:r>
          </a:p>
          <a:p>
            <a:pPr marL="914400" indent="-914400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PRONOUNS</a:t>
            </a:r>
          </a:p>
          <a:p>
            <a:pPr marL="914400" indent="-914400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NUMBERS</a:t>
            </a:r>
          </a:p>
          <a:p>
            <a:pPr marL="914400" indent="-914400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II. VERBS</a:t>
            </a:r>
          </a:p>
          <a:p>
            <a:pPr marL="914400" indent="-914400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III.PRACTICE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914400" indent="-914400" algn="ctr">
              <a:buFont typeface="+mj-lt"/>
              <a:buAutoNum type="arabicPeriod"/>
            </a:pP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0"/>
            <a:ext cx="33123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NOUNS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052736"/>
          <a:ext cx="8496944" cy="4680516"/>
        </p:xfrm>
        <a:graphic>
          <a:graphicData uri="http://schemas.openxmlformats.org/drawingml/2006/table">
            <a:tbl>
              <a:tblPr/>
              <a:tblGrid>
                <a:gridCol w="4248027"/>
                <a:gridCol w="4248917"/>
              </a:tblGrid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Единственное число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Множественное число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Man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Woman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Women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Child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Children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Tooth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Teeth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Person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Peple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Goose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Geese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Mouse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Mice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Foot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Feet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Oxen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Fish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Fish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Sheep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Sheep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7" y="188640"/>
          <a:ext cx="7920880" cy="2664296"/>
        </p:xfrm>
        <a:graphic>
          <a:graphicData uri="http://schemas.openxmlformats.org/drawingml/2006/table">
            <a:tbl>
              <a:tblPr/>
              <a:tblGrid>
                <a:gridCol w="3960026"/>
                <a:gridCol w="3960854"/>
              </a:tblGrid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Famil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Famil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Stor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Stor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Toy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Toy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Key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Key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-ch/-s/-sh/-x/-z/ + 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box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Boxes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Bus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Buses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Stoma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ch [ k]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stomach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7" y="3068960"/>
          <a:ext cx="8064896" cy="1944216"/>
        </p:xfrm>
        <a:graphic>
          <a:graphicData uri="http://schemas.openxmlformats.org/drawingml/2006/table">
            <a:tbl>
              <a:tblPr/>
              <a:tblGrid>
                <a:gridCol w="4032027"/>
                <a:gridCol w="4032869"/>
              </a:tblGrid>
              <a:tr h="19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hero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Potato      </a:t>
                      </a: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Volcano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tomato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Radio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Piano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Photo                 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Kilo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Zero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video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5085183"/>
          <a:ext cx="8064895" cy="1224138"/>
        </p:xfrm>
        <a:graphic>
          <a:graphicData uri="http://schemas.openxmlformats.org/drawingml/2006/table">
            <a:tbl>
              <a:tblPr/>
              <a:tblGrid>
                <a:gridCol w="3936894"/>
                <a:gridCol w="4128001"/>
              </a:tblGrid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Lea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Lea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Wi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Wi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Cli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cliff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61926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Remember!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340766"/>
          <a:ext cx="8352927" cy="2441235"/>
        </p:xfrm>
        <a:graphic>
          <a:graphicData uri="http://schemas.openxmlformats.org/drawingml/2006/table">
            <a:tbl>
              <a:tblPr/>
              <a:tblGrid>
                <a:gridCol w="4176027"/>
                <a:gridCol w="4176900"/>
              </a:tblGrid>
              <a:tr h="48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Datum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Cactus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Cacti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Bacterium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Bacteria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Phenomenon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Phenomena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Mother – in – low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Mother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- in -low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1" y="4149080"/>
          <a:ext cx="8280920" cy="1584175"/>
        </p:xfrm>
        <a:graphic>
          <a:graphicData uri="http://schemas.openxmlformats.org/drawingml/2006/table">
            <a:tbl>
              <a:tblPr/>
              <a:tblGrid>
                <a:gridCol w="4140027"/>
                <a:gridCol w="4140893"/>
              </a:tblGrid>
              <a:tr h="464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22222"/>
                          </a:solidFill>
                          <a:latin typeface="Arial"/>
                          <a:ea typeface="Calibri"/>
                          <a:cs typeface="Times New Roman"/>
                        </a:rPr>
                        <a:t>The Possessive Case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Mum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Mum’s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Children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Children’s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Parents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Parent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s’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-171400"/>
            <a:ext cx="66967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ADJECTIVES</a:t>
            </a:r>
            <a:endParaRPr lang="ru-RU" sz="4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4" name="Picture 2" descr="Степени сравнения прилагательных и наречий | ivanovalidia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200800" cy="49685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99592" y="566124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err="1" smtClean="0"/>
              <a:t>farther</a:t>
            </a:r>
            <a:r>
              <a:rPr lang="ru-RU" dirty="0" smtClean="0"/>
              <a:t> – это “дальше” в буквальном смысле, когда речь идет о физическом расстоянии,</a:t>
            </a:r>
          </a:p>
          <a:p>
            <a:pPr fontAlgn="base"/>
            <a:r>
              <a:rPr lang="ru-RU" b="1" dirty="0" err="1" smtClean="0"/>
              <a:t>further</a:t>
            </a:r>
            <a:r>
              <a:rPr lang="ru-RU" dirty="0" smtClean="0"/>
              <a:t> – это “дальше” в переносном значении, когда мы говорим о продолжении какого-то действия.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0"/>
            <a:ext cx="48245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pronouns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4" y="1268760"/>
          <a:ext cx="7560840" cy="3744418"/>
        </p:xfrm>
        <a:graphic>
          <a:graphicData uri="http://schemas.openxmlformats.org/drawingml/2006/table">
            <a:tbl>
              <a:tblPr/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7488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Им.падеж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Др.падеж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Притяж Чей+ сущ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Притяж Чей без сущ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Сам себя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My bag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Mine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Myself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She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Her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Her bag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Hers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Herself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Himself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Its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Its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Itself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Your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Yours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Yourself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Yourselves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Us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Our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Ourselves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They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Them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Their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Theirs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themselves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619672" y="5044534"/>
            <a:ext cx="79563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One-ones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Two-twice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3- 3 times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оличественные числительные в английском язы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7056784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к разобраться в условных предложениях в английском языке - учим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24944"/>
            <a:ext cx="8064896" cy="393305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88640"/>
            <a:ext cx="68407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Verbs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56166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If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995936" y="1196752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95936" y="1412776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067944" y="1412776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788024" y="620688"/>
            <a:ext cx="7200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4048" y="1196752"/>
            <a:ext cx="5421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1844824"/>
            <a:ext cx="43204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275</Words>
  <Application>Microsoft Office PowerPoint</Application>
  <PresentationFormat>Экран (4:3)</PresentationFormat>
  <Paragraphs>184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26</cp:revision>
  <dcterms:created xsi:type="dcterms:W3CDTF">2020-04-28T13:28:00Z</dcterms:created>
  <dcterms:modified xsi:type="dcterms:W3CDTF">2020-04-28T17:29:09Z</dcterms:modified>
</cp:coreProperties>
</file>